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36" r:id="rId1"/>
  </p:sldMasterIdLst>
  <p:handoutMasterIdLst>
    <p:handoutMasterId r:id="rId38"/>
  </p:handoutMasterIdLst>
  <p:sldIdLst>
    <p:sldId id="256" r:id="rId2"/>
    <p:sldId id="257" r:id="rId3"/>
    <p:sldId id="280" r:id="rId4"/>
    <p:sldId id="263" r:id="rId5"/>
    <p:sldId id="285" r:id="rId6"/>
    <p:sldId id="286" r:id="rId7"/>
    <p:sldId id="287" r:id="rId8"/>
    <p:sldId id="260" r:id="rId9"/>
    <p:sldId id="278" r:id="rId10"/>
    <p:sldId id="297" r:id="rId11"/>
    <p:sldId id="298" r:id="rId12"/>
    <p:sldId id="258" r:id="rId13"/>
    <p:sldId id="279" r:id="rId14"/>
    <p:sldId id="267" r:id="rId15"/>
    <p:sldId id="266" r:id="rId16"/>
    <p:sldId id="268" r:id="rId17"/>
    <p:sldId id="269" r:id="rId18"/>
    <p:sldId id="296" r:id="rId19"/>
    <p:sldId id="300" r:id="rId20"/>
    <p:sldId id="299" r:id="rId21"/>
    <p:sldId id="270" r:id="rId22"/>
    <p:sldId id="271" r:id="rId23"/>
    <p:sldId id="272" r:id="rId24"/>
    <p:sldId id="273" r:id="rId25"/>
    <p:sldId id="283" r:id="rId26"/>
    <p:sldId id="292" r:id="rId27"/>
    <p:sldId id="293" r:id="rId28"/>
    <p:sldId id="294" r:id="rId29"/>
    <p:sldId id="290" r:id="rId30"/>
    <p:sldId id="274" r:id="rId31"/>
    <p:sldId id="291" r:id="rId32"/>
    <p:sldId id="275" r:id="rId33"/>
    <p:sldId id="282" r:id="rId34"/>
    <p:sldId id="284" r:id="rId35"/>
    <p:sldId id="295" r:id="rId36"/>
    <p:sldId id="276"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936"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B14B523-B8AC-4452-8F5D-2749045C48C1}" type="datetimeFigureOut">
              <a:rPr lang="en-US" smtClean="0"/>
              <a:t>3/27/2018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4364889-85A9-4BA0-A321-430C70E75836}" type="slidenum">
              <a:rPr lang="en-US" smtClean="0"/>
              <a:t>‹#›</a:t>
            </a:fld>
            <a:endParaRPr lang="en-US"/>
          </a:p>
        </p:txBody>
      </p:sp>
    </p:spTree>
    <p:extLst>
      <p:ext uri="{BB962C8B-B14F-4D97-AF65-F5344CB8AC3E}">
        <p14:creationId xmlns:p14="http://schemas.microsoft.com/office/powerpoint/2010/main" val="290606565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3B0750F-C665-491E-936C-56C40B1EA968}" type="datetimeFigureOut">
              <a:rPr lang="en-US" smtClean="0"/>
              <a:t>3/27/2018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6F12C1-E343-4945-AB64-DF6DC38EF1B7}"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B0750F-C665-491E-936C-56C40B1EA968}" type="datetimeFigureOut">
              <a:rPr lang="en-US" smtClean="0"/>
              <a:t>3/27/2018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6F12C1-E343-4945-AB64-DF6DC38EF1B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B3B0750F-C665-491E-936C-56C40B1EA968}" type="datetimeFigureOut">
              <a:rPr lang="en-US" smtClean="0"/>
              <a:t>3/27/2018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6F12C1-E343-4945-AB64-DF6DC38EF1B7}" type="slidenum">
              <a:rPr lang="en-US" smtClean="0"/>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B0750F-C665-491E-936C-56C40B1EA968}" type="datetimeFigureOut">
              <a:rPr lang="en-US" smtClean="0"/>
              <a:t>3/27/2018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6F12C1-E343-4945-AB64-DF6DC38EF1B7}" type="slidenum">
              <a:rPr lang="en-US" smtClean="0"/>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3B0750F-C665-491E-936C-56C40B1EA968}" type="datetimeFigureOut">
              <a:rPr lang="en-US" smtClean="0"/>
              <a:t>3/27/2018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6F12C1-E343-4945-AB64-DF6DC38EF1B7}"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B3B0750F-C665-491E-936C-56C40B1EA968}" type="datetimeFigureOut">
              <a:rPr lang="en-US" smtClean="0"/>
              <a:t>3/27/2018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6F12C1-E343-4945-AB64-DF6DC38EF1B7}" type="slidenum">
              <a:rPr lang="en-US" smtClean="0"/>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3B0750F-C665-491E-936C-56C40B1EA968}" type="datetimeFigureOut">
              <a:rPr lang="en-US" smtClean="0"/>
              <a:t>3/27/2018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D6F12C1-E343-4945-AB64-DF6DC38EF1B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3B0750F-C665-491E-936C-56C40B1EA968}" type="datetimeFigureOut">
              <a:rPr lang="en-US" smtClean="0"/>
              <a:t>3/27/2018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D6F12C1-E343-4945-AB64-DF6DC38EF1B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B3B0750F-C665-491E-936C-56C40B1EA968}" type="datetimeFigureOut">
              <a:rPr lang="en-US" smtClean="0"/>
              <a:t>3/27/2018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D6F12C1-E343-4945-AB64-DF6DC38EF1B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B3B0750F-C665-491E-936C-56C40B1EA968}" type="datetimeFigureOut">
              <a:rPr lang="en-US" smtClean="0"/>
              <a:t>3/27/2018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6F12C1-E343-4945-AB64-DF6DC38EF1B7}" type="slidenum">
              <a:rPr lang="en-US" smtClean="0"/>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B0750F-C665-491E-936C-56C40B1EA968}" type="datetimeFigureOut">
              <a:rPr lang="en-US" smtClean="0"/>
              <a:t>3/27/2018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6F12C1-E343-4945-AB64-DF6DC38EF1B7}" type="slidenum">
              <a:rPr lang="en-US" smtClean="0"/>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B3B0750F-C665-491E-936C-56C40B1EA968}" type="datetimeFigureOut">
              <a:rPr lang="en-US" smtClean="0"/>
              <a:t>3/27/2018</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ED6F12C1-E343-4945-AB64-DF6DC38EF1B7}" type="slidenum">
              <a:rPr lang="en-US" smtClean="0"/>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mailto:sdmiller@cccntr.com"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dirty="0" smtClean="0"/>
              <a:t/>
            </a:r>
            <a:br>
              <a:rPr lang="en-US" dirty="0" smtClean="0"/>
            </a:br>
            <a:r>
              <a:rPr lang="en-US" dirty="0"/>
              <a:t/>
            </a:r>
            <a:br>
              <a:rPr lang="en-US" dirty="0"/>
            </a:br>
            <a:r>
              <a:rPr lang="en-US" b="1" dirty="0" smtClean="0">
                <a:solidFill>
                  <a:schemeClr val="bg1">
                    <a:lumMod val="75000"/>
                    <a:lumOff val="25000"/>
                  </a:schemeClr>
                </a:solidFill>
              </a:rPr>
              <a:t>Discussion of Emergency Mental </a:t>
            </a:r>
            <a:br>
              <a:rPr lang="en-US" b="1" dirty="0" smtClean="0">
                <a:solidFill>
                  <a:schemeClr val="bg1">
                    <a:lumMod val="75000"/>
                    <a:lumOff val="25000"/>
                  </a:schemeClr>
                </a:solidFill>
              </a:rPr>
            </a:br>
            <a:r>
              <a:rPr lang="en-US" b="1" dirty="0" smtClean="0">
                <a:solidFill>
                  <a:schemeClr val="bg1">
                    <a:lumMod val="75000"/>
                    <a:lumOff val="25000"/>
                  </a:schemeClr>
                </a:solidFill>
              </a:rPr>
              <a:t>Health Resources and Court Orders</a:t>
            </a:r>
            <a:endParaRPr lang="en-US" b="1" dirty="0">
              <a:solidFill>
                <a:schemeClr val="bg1">
                  <a:lumMod val="75000"/>
                  <a:lumOff val="25000"/>
                </a:schemeClr>
              </a:solidFill>
            </a:endParaRPr>
          </a:p>
        </p:txBody>
      </p:sp>
      <p:sp>
        <p:nvSpPr>
          <p:cNvPr id="3" name="Subtitle 2"/>
          <p:cNvSpPr>
            <a:spLocks noGrp="1"/>
          </p:cNvSpPr>
          <p:nvPr>
            <p:ph type="subTitle" idx="1"/>
          </p:nvPr>
        </p:nvSpPr>
        <p:spPr>
          <a:xfrm>
            <a:off x="1447800" y="3505200"/>
            <a:ext cx="6400800" cy="1473200"/>
          </a:xfrm>
        </p:spPr>
        <p:txBody>
          <a:bodyPr>
            <a:noAutofit/>
          </a:bodyPr>
          <a:lstStyle/>
          <a:p>
            <a:r>
              <a:rPr lang="en-US" sz="2800" dirty="0" smtClean="0">
                <a:solidFill>
                  <a:schemeClr val="tx1"/>
                </a:solidFill>
              </a:rPr>
              <a:t>Presented by  Shawni Miller, MSW,LCSW Emergency Services Supervisor </a:t>
            </a:r>
          </a:p>
          <a:p>
            <a:r>
              <a:rPr lang="en-US" sz="2800" dirty="0" smtClean="0">
                <a:solidFill>
                  <a:schemeClr val="tx1"/>
                </a:solidFill>
              </a:rPr>
              <a:t>Community Counseling Center. </a:t>
            </a:r>
            <a:endParaRPr lang="en-US" sz="2800" dirty="0">
              <a:solidFill>
                <a:schemeClr val="tx1"/>
              </a:solidFill>
            </a:endParaRPr>
          </a:p>
        </p:txBody>
      </p:sp>
    </p:spTree>
    <p:extLst>
      <p:ext uri="{BB962C8B-B14F-4D97-AF65-F5344CB8AC3E}">
        <p14:creationId xmlns:p14="http://schemas.microsoft.com/office/powerpoint/2010/main" val="1947230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286000"/>
            <a:ext cx="7408333" cy="3840163"/>
          </a:xfrm>
        </p:spPr>
        <p:txBody>
          <a:bodyPr>
            <a:noAutofit/>
          </a:bodyPr>
          <a:lstStyle/>
          <a:p>
            <a:r>
              <a:rPr lang="en-US" sz="2800" dirty="0">
                <a:solidFill>
                  <a:prstClr val="black"/>
                </a:solidFill>
              </a:rPr>
              <a:t>A substantial risk that serious physical harm will be inflicted by a person upon his own person, as evidenced by recent threats, including verbal threats, or attempts to commit suicide or inflict physical harm on himself. Evidence of substantial risk may also include information about patterns of behavior that historically have resulted in serious harm previously being inflicted by a person upon </a:t>
            </a:r>
            <a:r>
              <a:rPr lang="en-US" sz="2800" dirty="0" smtClean="0">
                <a:solidFill>
                  <a:prstClr val="black"/>
                </a:solidFill>
              </a:rPr>
              <a:t>himself.</a:t>
            </a:r>
            <a:endParaRPr lang="en-US" sz="2800" dirty="0"/>
          </a:p>
        </p:txBody>
      </p:sp>
      <p:sp>
        <p:nvSpPr>
          <p:cNvPr id="3" name="Title 2"/>
          <p:cNvSpPr>
            <a:spLocks noGrp="1"/>
          </p:cNvSpPr>
          <p:nvPr>
            <p:ph type="title"/>
          </p:nvPr>
        </p:nvSpPr>
        <p:spPr/>
        <p:txBody>
          <a:bodyPr/>
          <a:lstStyle/>
          <a:p>
            <a:r>
              <a:rPr lang="en-US" dirty="0" smtClean="0"/>
              <a:t>Risk of Harm to Self</a:t>
            </a:r>
            <a:endParaRPr lang="en-US" dirty="0"/>
          </a:p>
        </p:txBody>
      </p:sp>
    </p:spTree>
    <p:extLst>
      <p:ext uri="{BB962C8B-B14F-4D97-AF65-F5344CB8AC3E}">
        <p14:creationId xmlns:p14="http://schemas.microsoft.com/office/powerpoint/2010/main" val="17240082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800" dirty="0"/>
              <a:t>A substantial risk that serious physical harm will be inflicted by a person upon another as evidenced by recent overt acts, behavior or threats, including verbal threats, which have caused such harm or which would place a reasonable person in reasonable fear of sustaining such harm.; </a:t>
            </a:r>
          </a:p>
          <a:p>
            <a:endParaRPr lang="en-US" dirty="0"/>
          </a:p>
        </p:txBody>
      </p:sp>
      <p:sp>
        <p:nvSpPr>
          <p:cNvPr id="3" name="Title 2"/>
          <p:cNvSpPr>
            <a:spLocks noGrp="1"/>
          </p:cNvSpPr>
          <p:nvPr>
            <p:ph type="title"/>
          </p:nvPr>
        </p:nvSpPr>
        <p:spPr/>
        <p:txBody>
          <a:bodyPr/>
          <a:lstStyle/>
          <a:p>
            <a:r>
              <a:rPr lang="en-US" dirty="0" smtClean="0"/>
              <a:t>Risk of Harm to Others</a:t>
            </a:r>
            <a:endParaRPr lang="en-US" dirty="0"/>
          </a:p>
        </p:txBody>
      </p:sp>
    </p:spTree>
    <p:extLst>
      <p:ext uri="{BB962C8B-B14F-4D97-AF65-F5344CB8AC3E}">
        <p14:creationId xmlns:p14="http://schemas.microsoft.com/office/powerpoint/2010/main" val="25309518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 </a:t>
            </a:r>
            <a:r>
              <a:rPr lang="en-US" sz="3600" dirty="0" smtClean="0"/>
              <a:t>“</a:t>
            </a:r>
            <a:r>
              <a:rPr lang="en-US" sz="3600" dirty="0"/>
              <a:t>Ninety-six hour holds save lives. It creates a climate of increasing access to mutual health care and that it is okay to intervene in a situation where someone is not acting in a safe way.”</a:t>
            </a:r>
          </a:p>
          <a:p>
            <a:endParaRPr lang="en-US" sz="3600" dirty="0"/>
          </a:p>
        </p:txBody>
      </p:sp>
      <p:sp>
        <p:nvSpPr>
          <p:cNvPr id="3" name="Title 2"/>
          <p:cNvSpPr>
            <a:spLocks noGrp="1"/>
          </p:cNvSpPr>
          <p:nvPr>
            <p:ph type="title"/>
          </p:nvPr>
        </p:nvSpPr>
        <p:spPr/>
        <p:txBody>
          <a:bodyPr>
            <a:normAutofit fontScale="90000"/>
          </a:bodyPr>
          <a:lstStyle/>
          <a:p>
            <a:r>
              <a:rPr lang="en-US" sz="3600" dirty="0">
                <a:solidFill>
                  <a:schemeClr val="tx1"/>
                </a:solidFill>
              </a:rPr>
              <a:t>Michaela Wexler, psychiatrist at Nevada Regional Medical </a:t>
            </a:r>
            <a:r>
              <a:rPr lang="en-US" sz="3600" dirty="0" smtClean="0">
                <a:solidFill>
                  <a:schemeClr val="tx1"/>
                </a:solidFill>
              </a:rPr>
              <a:t>Center in Nevada, MO </a:t>
            </a:r>
            <a:r>
              <a:rPr lang="en-US" sz="3600" dirty="0">
                <a:solidFill>
                  <a:schemeClr val="tx1"/>
                </a:solidFill>
              </a:rPr>
              <a:t>states:</a:t>
            </a:r>
          </a:p>
        </p:txBody>
      </p:sp>
      <p:pic>
        <p:nvPicPr>
          <p:cNvPr id="4098" name="Picture 2" descr="C:\Users\sdmiller\AppData\Local\Microsoft\Windows\Temporary Internet Files\Content.IE5\1JLANY5Y\hospital-sign[1].jpe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304800"/>
            <a:ext cx="513748" cy="6400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373069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Court Order?</a:t>
            </a:r>
            <a:endParaRPr lang="en-US" dirty="0"/>
          </a:p>
        </p:txBody>
      </p:sp>
      <p:sp>
        <p:nvSpPr>
          <p:cNvPr id="3" name="Content Placeholder 2"/>
          <p:cNvSpPr>
            <a:spLocks noGrp="1"/>
          </p:cNvSpPr>
          <p:nvPr>
            <p:ph sz="quarter" idx="13"/>
          </p:nvPr>
        </p:nvSpPr>
        <p:spPr/>
        <p:txBody>
          <a:bodyPr/>
          <a:lstStyle/>
          <a:p>
            <a:r>
              <a:rPr lang="en-US" sz="2800" dirty="0" smtClean="0"/>
              <a:t>Commonly Referred to as: 96 hour commitment, civil commitment, involuntary court order </a:t>
            </a:r>
          </a:p>
          <a:p>
            <a:endParaRPr lang="en-US" dirty="0"/>
          </a:p>
        </p:txBody>
      </p:sp>
      <p:sp>
        <p:nvSpPr>
          <p:cNvPr id="4" name="Content Placeholder 3"/>
          <p:cNvSpPr>
            <a:spLocks noGrp="1"/>
          </p:cNvSpPr>
          <p:nvPr>
            <p:ph sz="quarter" idx="14"/>
          </p:nvPr>
        </p:nvSpPr>
        <p:spPr/>
        <p:txBody>
          <a:bodyPr>
            <a:normAutofit/>
          </a:bodyPr>
          <a:lstStyle/>
          <a:p>
            <a:r>
              <a:rPr lang="en-US" sz="2800" dirty="0" smtClean="0"/>
              <a:t>Definition: a legal process to court order someone for psychiatric treatment</a:t>
            </a:r>
            <a:endParaRPr lang="en-US" sz="2800" dirty="0"/>
          </a:p>
        </p:txBody>
      </p:sp>
    </p:spTree>
    <p:extLst>
      <p:ext uri="{BB962C8B-B14F-4D97-AF65-F5344CB8AC3E}">
        <p14:creationId xmlns:p14="http://schemas.microsoft.com/office/powerpoint/2010/main" val="27906984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solidFill>
                  <a:schemeClr val="tx1"/>
                </a:solidFill>
                <a:latin typeface="Calibri" panose="020F0502020204030204" pitchFamily="34" charset="0"/>
              </a:rPr>
              <a:t>When JFK signed laws for deinstitutionalization came the legal standard for civil commitments- a dangerous model grave disability or threat to himself or others suicidal/homicidal. </a:t>
            </a:r>
          </a:p>
          <a:p>
            <a:r>
              <a:rPr lang="en-US" dirty="0" smtClean="0">
                <a:solidFill>
                  <a:schemeClr val="tx1"/>
                </a:solidFill>
                <a:latin typeface="Calibri" panose="020F0502020204030204" pitchFamily="34" charset="0"/>
              </a:rPr>
              <a:t>Parent </a:t>
            </a:r>
            <a:r>
              <a:rPr lang="en-US" dirty="0">
                <a:solidFill>
                  <a:schemeClr val="tx1"/>
                </a:solidFill>
                <a:latin typeface="Calibri" panose="020F0502020204030204" pitchFamily="34" charset="0"/>
              </a:rPr>
              <a:t>of the Country- Government responsibility to intervene and act its citizens best interest. </a:t>
            </a:r>
          </a:p>
          <a:p>
            <a:r>
              <a:rPr lang="en-US" dirty="0">
                <a:solidFill>
                  <a:schemeClr val="tx1"/>
                </a:solidFill>
                <a:latin typeface="Calibri" panose="020F0502020204030204" pitchFamily="34" charset="0"/>
              </a:rPr>
              <a:t>Police Power- Protect </a:t>
            </a:r>
            <a:r>
              <a:rPr lang="en-US" dirty="0" smtClean="0">
                <a:solidFill>
                  <a:schemeClr val="tx1"/>
                </a:solidFill>
                <a:latin typeface="Calibri" panose="020F0502020204030204" pitchFamily="34" charset="0"/>
              </a:rPr>
              <a:t>Citizens</a:t>
            </a:r>
            <a:endParaRPr lang="en-US" dirty="0">
              <a:solidFill>
                <a:schemeClr val="tx1"/>
              </a:solidFill>
              <a:latin typeface="Calibri" panose="020F0502020204030204" pitchFamily="34" charset="0"/>
            </a:endParaRPr>
          </a:p>
        </p:txBody>
      </p:sp>
      <p:sp>
        <p:nvSpPr>
          <p:cNvPr id="3" name="Title 2"/>
          <p:cNvSpPr>
            <a:spLocks noGrp="1"/>
          </p:cNvSpPr>
          <p:nvPr>
            <p:ph type="title"/>
          </p:nvPr>
        </p:nvSpPr>
        <p:spPr/>
        <p:txBody>
          <a:bodyPr/>
          <a:lstStyle/>
          <a:p>
            <a:r>
              <a:rPr lang="en-US" dirty="0" smtClean="0">
                <a:solidFill>
                  <a:schemeClr val="tx1"/>
                </a:solidFill>
              </a:rPr>
              <a:t>Civil Commitment Laws cont.</a:t>
            </a:r>
            <a:endParaRPr lang="en-US" dirty="0">
              <a:solidFill>
                <a:schemeClr val="tx1"/>
              </a:solidFill>
            </a:endParaRPr>
          </a:p>
        </p:txBody>
      </p:sp>
    </p:spTree>
    <p:extLst>
      <p:ext uri="{BB962C8B-B14F-4D97-AF65-F5344CB8AC3E}">
        <p14:creationId xmlns:p14="http://schemas.microsoft.com/office/powerpoint/2010/main" val="36062568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sz="2600" dirty="0" smtClean="0">
                <a:latin typeface="Calibri" panose="020F0502020204030204" pitchFamily="34" charset="0"/>
              </a:rPr>
              <a:t>Civil </a:t>
            </a:r>
            <a:r>
              <a:rPr lang="en-US" sz="2600" dirty="0">
                <a:latin typeface="Calibri" panose="020F0502020204030204" pitchFamily="34" charset="0"/>
              </a:rPr>
              <a:t>commitment laws exist to improve the well being of those whose untreated symptoms pose a threat to their own well being and promote the safety of the public. </a:t>
            </a:r>
            <a:endParaRPr lang="en-US" sz="2600" dirty="0" smtClean="0">
              <a:latin typeface="Calibri" panose="020F0502020204030204" pitchFamily="34" charset="0"/>
            </a:endParaRPr>
          </a:p>
          <a:p>
            <a:r>
              <a:rPr lang="en-US" sz="2600" dirty="0" smtClean="0">
                <a:latin typeface="Calibri" panose="020F0502020204030204" pitchFamily="34" charset="0"/>
              </a:rPr>
              <a:t>A </a:t>
            </a:r>
            <a:r>
              <a:rPr lang="en-US" sz="2600" dirty="0">
                <a:latin typeface="Calibri" panose="020F0502020204030204" pitchFamily="34" charset="0"/>
              </a:rPr>
              <a:t>person who presents a likelihood of serious harm to self or others as the result of a mental disorder or alcohol or drug abuse may be involuntarily detained for evaluation and treatment at a mental health or alcohol/drug abuse facility recognized by the department of mental health. </a:t>
            </a:r>
            <a:endParaRPr lang="en-US" sz="2600" dirty="0" smtClean="0">
              <a:latin typeface="Calibri" panose="020F0502020204030204" pitchFamily="34" charset="0"/>
            </a:endParaRPr>
          </a:p>
          <a:p>
            <a:endParaRPr lang="en-US" sz="1700" dirty="0"/>
          </a:p>
          <a:p>
            <a:endParaRPr lang="en-US" dirty="0"/>
          </a:p>
        </p:txBody>
      </p:sp>
      <p:sp>
        <p:nvSpPr>
          <p:cNvPr id="3" name="Title 2"/>
          <p:cNvSpPr>
            <a:spLocks noGrp="1"/>
          </p:cNvSpPr>
          <p:nvPr>
            <p:ph type="title"/>
          </p:nvPr>
        </p:nvSpPr>
        <p:spPr/>
        <p:txBody>
          <a:bodyPr>
            <a:normAutofit/>
          </a:bodyPr>
          <a:lstStyle/>
          <a:p>
            <a:r>
              <a:rPr lang="en-US" dirty="0" smtClean="0">
                <a:solidFill>
                  <a:schemeClr val="tx1"/>
                </a:solidFill>
              </a:rPr>
              <a:t>Civil Commitment Laws </a:t>
            </a:r>
            <a:endParaRPr lang="en-US" dirty="0">
              <a:solidFill>
                <a:schemeClr val="tx1"/>
              </a:solidFill>
            </a:endParaRPr>
          </a:p>
        </p:txBody>
      </p:sp>
    </p:spTree>
    <p:extLst>
      <p:ext uri="{BB962C8B-B14F-4D97-AF65-F5344CB8AC3E}">
        <p14:creationId xmlns:p14="http://schemas.microsoft.com/office/powerpoint/2010/main" val="240177220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r>
              <a:rPr lang="en-US" b="1" i="1" u="sng" dirty="0"/>
              <a:t>Grave </a:t>
            </a:r>
            <a:r>
              <a:rPr lang="en-US" b="1" i="1" u="sng" dirty="0" smtClean="0"/>
              <a:t>Disability: </a:t>
            </a:r>
            <a:r>
              <a:rPr lang="en-US" dirty="0" smtClean="0"/>
              <a:t>A </a:t>
            </a:r>
            <a:r>
              <a:rPr lang="en-US" dirty="0"/>
              <a:t>condition where a person as a result of a mental illness is in danger of physical harm arising from such complete neglect of basic needs.</a:t>
            </a:r>
          </a:p>
          <a:p>
            <a:r>
              <a:rPr lang="en-US" b="1" i="1" u="sng" dirty="0"/>
              <a:t>Need for treatment: </a:t>
            </a:r>
            <a:r>
              <a:rPr lang="en-US" dirty="0"/>
              <a:t>Mental illness prevents him/her from seeking services on a voluntary basis.</a:t>
            </a:r>
          </a:p>
          <a:p>
            <a:r>
              <a:rPr lang="en-US" b="1" i="1" u="sng" dirty="0"/>
              <a:t>Dangerousness: </a:t>
            </a:r>
            <a:r>
              <a:rPr lang="en-US" dirty="0"/>
              <a:t>likelihood to intentionally cause serious physical harm to oneself or others. </a:t>
            </a:r>
          </a:p>
          <a:p>
            <a:r>
              <a:rPr lang="en-US" b="1" i="1" u="sng" dirty="0"/>
              <a:t>Non-malevolence- </a:t>
            </a:r>
            <a:r>
              <a:rPr lang="en-US" dirty="0"/>
              <a:t>means to do no harm</a:t>
            </a:r>
            <a:r>
              <a:rPr lang="en-US" dirty="0" smtClean="0"/>
              <a:t>.</a:t>
            </a:r>
            <a:endParaRPr lang="en-US" dirty="0"/>
          </a:p>
          <a:p>
            <a:r>
              <a:rPr lang="en-US" b="1" i="1" u="sng" dirty="0"/>
              <a:t>Beneficence-</a:t>
            </a:r>
            <a:r>
              <a:rPr lang="en-US" dirty="0"/>
              <a:t> Beneficence is action that is done for the benefit of others. Beneficent actions can be taken to help prevent or remove harms or to simply improve the situation of others.</a:t>
            </a:r>
          </a:p>
          <a:p>
            <a:endParaRPr lang="en-US" dirty="0"/>
          </a:p>
        </p:txBody>
      </p:sp>
      <p:sp>
        <p:nvSpPr>
          <p:cNvPr id="3" name="Title 2"/>
          <p:cNvSpPr>
            <a:spLocks noGrp="1"/>
          </p:cNvSpPr>
          <p:nvPr>
            <p:ph type="title"/>
          </p:nvPr>
        </p:nvSpPr>
        <p:spPr/>
        <p:txBody>
          <a:bodyPr/>
          <a:lstStyle/>
          <a:p>
            <a:r>
              <a:rPr lang="en-US" dirty="0" smtClean="0">
                <a:solidFill>
                  <a:schemeClr val="tx1"/>
                </a:solidFill>
              </a:rPr>
              <a:t>Civil Commitment Definitions</a:t>
            </a:r>
            <a:endParaRPr lang="en-US" dirty="0">
              <a:solidFill>
                <a:schemeClr val="tx1"/>
              </a:solidFill>
            </a:endParaRPr>
          </a:p>
        </p:txBody>
      </p:sp>
    </p:spTree>
    <p:extLst>
      <p:ext uri="{BB962C8B-B14F-4D97-AF65-F5344CB8AC3E}">
        <p14:creationId xmlns:p14="http://schemas.microsoft.com/office/powerpoint/2010/main" val="6819480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1" y="2057400"/>
            <a:ext cx="7924800" cy="4343400"/>
          </a:xfrm>
        </p:spPr>
        <p:txBody>
          <a:bodyPr>
            <a:normAutofit/>
          </a:bodyPr>
          <a:lstStyle/>
          <a:p>
            <a:r>
              <a:rPr lang="en-US" dirty="0">
                <a:latin typeface="Calibri" panose="020F0502020204030204" pitchFamily="34" charset="0"/>
              </a:rPr>
              <a:t>As health professionals we battle the challenge of obligation of non-malevolence and beneficence in deciding whether to involuntary commit someone, if perception of reality is distorted without the capacity to make decisions, then the individual is not truly autonomous, and can be over rid. </a:t>
            </a:r>
            <a:endParaRPr lang="en-US" dirty="0" smtClean="0">
              <a:latin typeface="Calibri" panose="020F0502020204030204" pitchFamily="34" charset="0"/>
            </a:endParaRPr>
          </a:p>
          <a:p>
            <a:r>
              <a:rPr lang="en-US" dirty="0">
                <a:latin typeface="Calibri" panose="020F0502020204030204" pitchFamily="34" charset="0"/>
              </a:rPr>
              <a:t>The lack of hospital beds to available to all who fall under the state criteria forces the system to triage: This provides beds to those in imminent risk to commit violence against self or others as more in need of the beds. </a:t>
            </a:r>
          </a:p>
          <a:p>
            <a:r>
              <a:rPr lang="en-US" dirty="0" smtClean="0">
                <a:latin typeface="Calibri" panose="020F0502020204030204" pitchFamily="34" charset="0"/>
              </a:rPr>
              <a:t>Discussion…</a:t>
            </a:r>
            <a:endParaRPr lang="en-US" dirty="0">
              <a:latin typeface="Calibri" panose="020F0502020204030204" pitchFamily="34" charset="0"/>
            </a:endParaRPr>
          </a:p>
        </p:txBody>
      </p:sp>
      <p:sp>
        <p:nvSpPr>
          <p:cNvPr id="3" name="Title 2"/>
          <p:cNvSpPr>
            <a:spLocks noGrp="1"/>
          </p:cNvSpPr>
          <p:nvPr>
            <p:ph type="title"/>
          </p:nvPr>
        </p:nvSpPr>
        <p:spPr/>
        <p:txBody>
          <a:bodyPr>
            <a:normAutofit fontScale="90000"/>
          </a:bodyPr>
          <a:lstStyle/>
          <a:p>
            <a:r>
              <a:rPr lang="en-US" dirty="0" smtClean="0">
                <a:solidFill>
                  <a:schemeClr val="tx1"/>
                </a:solidFill>
              </a:rPr>
              <a:t>Civil Commitment Definitions cont. </a:t>
            </a:r>
            <a:endParaRPr lang="en-US" dirty="0">
              <a:solidFill>
                <a:schemeClr val="tx1"/>
              </a:solidFill>
            </a:endParaRPr>
          </a:p>
        </p:txBody>
      </p:sp>
    </p:spTree>
    <p:extLst>
      <p:ext uri="{BB962C8B-B14F-4D97-AF65-F5344CB8AC3E}">
        <p14:creationId xmlns:p14="http://schemas.microsoft.com/office/powerpoint/2010/main" val="136904648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752600"/>
            <a:ext cx="7408333" cy="4648200"/>
          </a:xfrm>
        </p:spPr>
        <p:txBody>
          <a:bodyPr>
            <a:normAutofit fontScale="92500" lnSpcReduction="10000"/>
          </a:bodyPr>
          <a:lstStyle/>
          <a:p>
            <a:pPr marL="0" indent="0" algn="ctr">
              <a:buNone/>
            </a:pPr>
            <a:r>
              <a:rPr lang="en-US" sz="3200" dirty="0">
                <a:latin typeface="Times New Roman" panose="02020603050405020304" pitchFamily="18" charset="0"/>
                <a:cs typeface="Times New Roman" panose="02020603050405020304" pitchFamily="18" charset="0"/>
              </a:rPr>
              <a:t>Liability</a:t>
            </a:r>
          </a:p>
          <a:p>
            <a:pPr marL="0" indent="0">
              <a:buNone/>
            </a:pPr>
            <a:r>
              <a:rPr lang="en-US" sz="3200" dirty="0">
                <a:latin typeface="Times New Roman" panose="02020603050405020304" pitchFamily="18" charset="0"/>
                <a:cs typeface="Times New Roman" panose="02020603050405020304" pitchFamily="18" charset="0"/>
              </a:rPr>
              <a:t>632.440. No officer of a public or private agency, mental health facility or mental health program; no head, attending staff or consultant of any such agency, facility or mental health program; no mental health coordinator, registered professional nurse, licensed physician, mental health </a:t>
            </a:r>
            <a:r>
              <a:rPr lang="en-US" sz="3200" dirty="0" smtClean="0">
                <a:latin typeface="Times New Roman" panose="02020603050405020304" pitchFamily="18" charset="0"/>
                <a:cs typeface="Times New Roman" panose="02020603050405020304" pitchFamily="18" charset="0"/>
              </a:rPr>
              <a:t>professional, etc..</a:t>
            </a:r>
            <a:r>
              <a:rPr lang="en-US" sz="3000" dirty="0" smtClean="0">
                <a:latin typeface="Times New Roman" panose="02020603050405020304" pitchFamily="18" charset="0"/>
                <a:cs typeface="Times New Roman" panose="02020603050405020304" pitchFamily="18" charset="0"/>
              </a:rPr>
              <a:t> no </a:t>
            </a:r>
            <a:r>
              <a:rPr lang="en-US" sz="3000" dirty="0">
                <a:latin typeface="Times New Roman" panose="02020603050405020304" pitchFamily="18" charset="0"/>
                <a:cs typeface="Times New Roman" panose="02020603050405020304" pitchFamily="18" charset="0"/>
              </a:rPr>
              <a:t>peace officer responsible for detaining a person pursuant to this chapter</a:t>
            </a:r>
          </a:p>
          <a:p>
            <a:endParaRPr lang="en-US" dirty="0"/>
          </a:p>
        </p:txBody>
      </p:sp>
      <p:sp>
        <p:nvSpPr>
          <p:cNvPr id="3" name="Title 2"/>
          <p:cNvSpPr>
            <a:spLocks noGrp="1"/>
          </p:cNvSpPr>
          <p:nvPr>
            <p:ph type="title"/>
          </p:nvPr>
        </p:nvSpPr>
        <p:spPr/>
        <p:txBody>
          <a:bodyPr/>
          <a:lstStyle/>
          <a:p>
            <a:r>
              <a:rPr lang="en-US" dirty="0" smtClean="0"/>
              <a:t>Liability</a:t>
            </a:r>
            <a:endParaRPr lang="en-US" dirty="0"/>
          </a:p>
        </p:txBody>
      </p:sp>
    </p:spTree>
    <p:extLst>
      <p:ext uri="{BB962C8B-B14F-4D97-AF65-F5344CB8AC3E}">
        <p14:creationId xmlns:p14="http://schemas.microsoft.com/office/powerpoint/2010/main" val="38631312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38200" y="2133600"/>
            <a:ext cx="7408333" cy="4212696"/>
          </a:xfrm>
        </p:spPr>
        <p:txBody>
          <a:bodyPr>
            <a:normAutofit lnSpcReduction="10000"/>
          </a:bodyPr>
          <a:lstStyle/>
          <a:p>
            <a:pPr marL="0" indent="0">
              <a:buNone/>
            </a:pPr>
            <a:r>
              <a:rPr lang="en-US" sz="2600" dirty="0"/>
              <a:t>regardless of whether such peace officer is outside the jurisdiction for which he serves as a peace officer during the course of such detention or transportation, </a:t>
            </a:r>
            <a:r>
              <a:rPr lang="en-US" sz="2600" dirty="0" smtClean="0"/>
              <a:t>or </a:t>
            </a:r>
            <a:r>
              <a:rPr lang="en-US" sz="2600" dirty="0"/>
              <a:t>both, shall be civilly liable for investigating, detaining, transporting, conditionally releasing or discharging a person pursuant to this chapter or chapter 475, at or before the end of the period for which the person was admitted or detained for evaluation or treatment so long as such duties were performed in good faith and without gross negligence. </a:t>
            </a:r>
          </a:p>
          <a:p>
            <a:endParaRPr lang="en-US" dirty="0"/>
          </a:p>
        </p:txBody>
      </p:sp>
      <p:sp>
        <p:nvSpPr>
          <p:cNvPr id="3" name="Title 2"/>
          <p:cNvSpPr>
            <a:spLocks noGrp="1"/>
          </p:cNvSpPr>
          <p:nvPr>
            <p:ph type="title"/>
          </p:nvPr>
        </p:nvSpPr>
        <p:spPr/>
        <p:txBody>
          <a:bodyPr/>
          <a:lstStyle/>
          <a:p>
            <a:r>
              <a:rPr lang="en-US" dirty="0" smtClean="0"/>
              <a:t>Liability, cont.</a:t>
            </a:r>
            <a:endParaRPr lang="en-US" dirty="0"/>
          </a:p>
        </p:txBody>
      </p:sp>
    </p:spTree>
    <p:extLst>
      <p:ext uri="{BB962C8B-B14F-4D97-AF65-F5344CB8AC3E}">
        <p14:creationId xmlns:p14="http://schemas.microsoft.com/office/powerpoint/2010/main" val="11306766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solidFill>
                  <a:schemeClr val="tx1"/>
                </a:solidFill>
              </a:rPr>
              <a:t>Objectives</a:t>
            </a:r>
            <a:endParaRPr lang="en-US" dirty="0">
              <a:solidFill>
                <a:schemeClr val="tx1"/>
              </a:solidFill>
            </a:endParaRPr>
          </a:p>
        </p:txBody>
      </p:sp>
      <p:sp>
        <p:nvSpPr>
          <p:cNvPr id="2" name="Content Placeholder 1"/>
          <p:cNvSpPr>
            <a:spLocks noGrp="1"/>
          </p:cNvSpPr>
          <p:nvPr>
            <p:ph sz="quarter" idx="13"/>
          </p:nvPr>
        </p:nvSpPr>
        <p:spPr>
          <a:xfrm>
            <a:off x="676655" y="1981200"/>
            <a:ext cx="3822192" cy="4343400"/>
          </a:xfrm>
        </p:spPr>
        <p:txBody>
          <a:bodyPr>
            <a:normAutofit fontScale="25000" lnSpcReduction="20000"/>
          </a:bodyPr>
          <a:lstStyle/>
          <a:p>
            <a:r>
              <a:rPr lang="en-US" sz="11200" dirty="0" smtClean="0">
                <a:cs typeface="Times New Roman" panose="02020603050405020304" pitchFamily="18" charset="0"/>
              </a:rPr>
              <a:t>Geographic Statistics of Suicide/Mental Health Services in the community.</a:t>
            </a:r>
          </a:p>
          <a:p>
            <a:r>
              <a:rPr lang="en-US" sz="11200" dirty="0">
                <a:cs typeface="Times New Roman" panose="02020603050405020304" pitchFamily="18" charset="0"/>
              </a:rPr>
              <a:t>Define mental disorder, likelihood of serious harm to self or to others. </a:t>
            </a:r>
          </a:p>
          <a:p>
            <a:r>
              <a:rPr lang="en-US" sz="11200" dirty="0">
                <a:cs typeface="Times New Roman" panose="02020603050405020304" pitchFamily="18" charset="0"/>
              </a:rPr>
              <a:t>Review liability for health care professionals, public officials and peace officers. </a:t>
            </a:r>
          </a:p>
          <a:p>
            <a:endParaRPr lang="en-US" dirty="0"/>
          </a:p>
        </p:txBody>
      </p:sp>
      <p:sp>
        <p:nvSpPr>
          <p:cNvPr id="4" name="Content Placeholder 3"/>
          <p:cNvSpPr>
            <a:spLocks noGrp="1"/>
          </p:cNvSpPr>
          <p:nvPr>
            <p:ph sz="quarter" idx="14"/>
          </p:nvPr>
        </p:nvSpPr>
        <p:spPr>
          <a:xfrm>
            <a:off x="4645152" y="2148840"/>
            <a:ext cx="3822192" cy="4251960"/>
          </a:xfrm>
        </p:spPr>
        <p:txBody>
          <a:bodyPr>
            <a:normAutofit fontScale="62500" lnSpcReduction="20000"/>
          </a:bodyPr>
          <a:lstStyle/>
          <a:p>
            <a:r>
              <a:rPr lang="en-US" sz="4000" dirty="0" smtClean="0"/>
              <a:t>Civil Commitment Laws and Definitions</a:t>
            </a:r>
            <a:endParaRPr lang="en-US" sz="4000" dirty="0"/>
          </a:p>
          <a:p>
            <a:r>
              <a:rPr lang="en-US" sz="4000" dirty="0" smtClean="0"/>
              <a:t>Involuntary Court Order Implementation and Documents.</a:t>
            </a:r>
          </a:p>
          <a:p>
            <a:r>
              <a:rPr lang="en-US" sz="4000" dirty="0" smtClean="0"/>
              <a:t>Emergency Mental Health Community Training/Resources available.</a:t>
            </a:r>
          </a:p>
          <a:p>
            <a:r>
              <a:rPr lang="en-US" sz="4000" dirty="0"/>
              <a:t>Discuss what comprises a legally sound affidavit.</a:t>
            </a:r>
          </a:p>
          <a:p>
            <a:endParaRPr lang="en-US" dirty="0" smtClean="0"/>
          </a:p>
        </p:txBody>
      </p:sp>
      <p:pic>
        <p:nvPicPr>
          <p:cNvPr id="3076" name="Picture 4" descr="C:\Users\sdmiller\AppData\Local\Microsoft\Windows\Temporary Internet Files\Content.IE5\H6TN5LJG\mentalHealth[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86600" y="228600"/>
            <a:ext cx="1853030" cy="19202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270133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209800"/>
            <a:ext cx="7408333" cy="4267199"/>
          </a:xfrm>
        </p:spPr>
        <p:txBody>
          <a:bodyPr>
            <a:normAutofit lnSpcReduction="10000"/>
          </a:bodyPr>
          <a:lstStyle/>
          <a:p>
            <a:r>
              <a:rPr lang="en-US" sz="2800" dirty="0" err="1"/>
              <a:t>Tarasoff</a:t>
            </a:r>
            <a:r>
              <a:rPr lang="en-US" sz="2800" dirty="0"/>
              <a:t> v. Regents of the University of California</a:t>
            </a:r>
          </a:p>
          <a:p>
            <a:endParaRPr lang="en-US" dirty="0" smtClean="0"/>
          </a:p>
          <a:p>
            <a:r>
              <a:rPr lang="en-US" sz="2800" dirty="0"/>
              <a:t>The Supreme Court of California agreed and held that “when a psychotherapist determines or should determine that a patient poses a serious danger of violence to a third party, the psychotherapist has the duty to take reasonable steps to protect that endangered third party”.</a:t>
            </a:r>
          </a:p>
          <a:p>
            <a:endParaRPr lang="en-US" dirty="0"/>
          </a:p>
        </p:txBody>
      </p:sp>
      <p:sp>
        <p:nvSpPr>
          <p:cNvPr id="3" name="Title 2"/>
          <p:cNvSpPr>
            <a:spLocks noGrp="1"/>
          </p:cNvSpPr>
          <p:nvPr>
            <p:ph type="title"/>
          </p:nvPr>
        </p:nvSpPr>
        <p:spPr/>
        <p:txBody>
          <a:bodyPr/>
          <a:lstStyle/>
          <a:p>
            <a:r>
              <a:rPr lang="en-US" dirty="0" smtClean="0"/>
              <a:t>Duty To Warn</a:t>
            </a:r>
            <a:endParaRPr lang="en-US" dirty="0"/>
          </a:p>
        </p:txBody>
      </p:sp>
    </p:spTree>
    <p:extLst>
      <p:ext uri="{BB962C8B-B14F-4D97-AF65-F5344CB8AC3E}">
        <p14:creationId xmlns:p14="http://schemas.microsoft.com/office/powerpoint/2010/main" val="349583796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14400" y="2286000"/>
            <a:ext cx="7408333" cy="3450696"/>
          </a:xfrm>
        </p:spPr>
        <p:txBody>
          <a:bodyPr>
            <a:normAutofit fontScale="62500" lnSpcReduction="20000"/>
          </a:bodyPr>
          <a:lstStyle/>
          <a:p>
            <a:r>
              <a:rPr lang="en-US" sz="3400" dirty="0">
                <a:latin typeface="Calibri" panose="020F0502020204030204" pitchFamily="34" charset="0"/>
              </a:rPr>
              <a:t>Probate Court Commitment 96 hour Imminent Harm Admission to Mental Health/Alcohol &amp; Drug Abuse Facility based Civil – any adult person can file a petition and the judge signs off. </a:t>
            </a:r>
            <a:endParaRPr lang="en-US" sz="3400" dirty="0" smtClean="0">
              <a:latin typeface="Calibri" panose="020F0502020204030204" pitchFamily="34" charset="0"/>
            </a:endParaRPr>
          </a:p>
          <a:p>
            <a:r>
              <a:rPr lang="en-US" sz="3400" dirty="0">
                <a:latin typeface="Calibri" panose="020F0502020204030204" pitchFamily="34" charset="0"/>
              </a:rPr>
              <a:t>No liability for petitioners of civil order if application was made in good </a:t>
            </a:r>
            <a:r>
              <a:rPr lang="en-US" sz="3400" dirty="0" smtClean="0">
                <a:latin typeface="Calibri" panose="020F0502020204030204" pitchFamily="34" charset="0"/>
              </a:rPr>
              <a:t>faith.</a:t>
            </a:r>
            <a:endParaRPr lang="en-US" sz="3400" dirty="0">
              <a:latin typeface="Calibri" panose="020F0502020204030204" pitchFamily="34" charset="0"/>
            </a:endParaRPr>
          </a:p>
          <a:p>
            <a:r>
              <a:rPr lang="en-US" sz="3400" dirty="0" smtClean="0">
                <a:latin typeface="Calibri" panose="020F0502020204030204" pitchFamily="34" charset="0"/>
              </a:rPr>
              <a:t>In </a:t>
            </a:r>
            <a:r>
              <a:rPr lang="en-US" sz="3400" dirty="0">
                <a:latin typeface="Calibri" panose="020F0502020204030204" pitchFamily="34" charset="0"/>
              </a:rPr>
              <a:t>every state, a law enforcement officer is empowered to detain an individual and remove him/her to an evaluation facility if the officer finds probable cause to believe the person may be in need of commitment or if an empowered mental health professional has directed the officer to do so. All states allow this without a court order and most states allow 48-72 hours for evaluation to be completed. (</a:t>
            </a:r>
            <a:r>
              <a:rPr lang="en-US" sz="3400" dirty="0" smtClean="0">
                <a:latin typeface="Calibri" panose="020F0502020204030204" pitchFamily="34" charset="0"/>
              </a:rPr>
              <a:t>DMH </a:t>
            </a:r>
            <a:r>
              <a:rPr lang="en-US" dirty="0" smtClean="0"/>
              <a:t>Section 632.305.1)</a:t>
            </a:r>
            <a:endParaRPr lang="en-US" sz="3400" dirty="0">
              <a:latin typeface="Calibri" panose="020F0502020204030204" pitchFamily="34" charset="0"/>
            </a:endParaRPr>
          </a:p>
          <a:p>
            <a:endParaRPr lang="en-US" dirty="0"/>
          </a:p>
        </p:txBody>
      </p:sp>
      <p:sp>
        <p:nvSpPr>
          <p:cNvPr id="3" name="Title 2"/>
          <p:cNvSpPr>
            <a:spLocks noGrp="1"/>
          </p:cNvSpPr>
          <p:nvPr>
            <p:ph type="title"/>
          </p:nvPr>
        </p:nvSpPr>
        <p:spPr/>
        <p:txBody>
          <a:bodyPr>
            <a:normAutofit fontScale="90000"/>
          </a:bodyPr>
          <a:lstStyle/>
          <a:p>
            <a:r>
              <a:rPr lang="en-US" dirty="0" smtClean="0">
                <a:solidFill>
                  <a:schemeClr val="tx1"/>
                </a:solidFill>
              </a:rPr>
              <a:t>Involuntary Implementation and Process</a:t>
            </a:r>
            <a:endParaRPr lang="en-US" dirty="0">
              <a:solidFill>
                <a:schemeClr val="tx1"/>
              </a:solidFill>
            </a:endParaRPr>
          </a:p>
        </p:txBody>
      </p:sp>
    </p:spTree>
    <p:extLst>
      <p:ext uri="{BB962C8B-B14F-4D97-AF65-F5344CB8AC3E}">
        <p14:creationId xmlns:p14="http://schemas.microsoft.com/office/powerpoint/2010/main" val="84131973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b="1" dirty="0"/>
              <a:t>96 hour steps: </a:t>
            </a:r>
            <a:r>
              <a:rPr lang="en-US" dirty="0"/>
              <a:t>File application, complete affidavits (notarized), a list of witnesses (who complete affidavits). If approved the court will issue an order and warrant directing law enforcement to take person into custody and transport to facility. </a:t>
            </a:r>
          </a:p>
          <a:p>
            <a:endParaRPr lang="en-US" dirty="0"/>
          </a:p>
        </p:txBody>
      </p:sp>
      <p:sp>
        <p:nvSpPr>
          <p:cNvPr id="3" name="Title 2"/>
          <p:cNvSpPr>
            <a:spLocks noGrp="1"/>
          </p:cNvSpPr>
          <p:nvPr>
            <p:ph type="title"/>
          </p:nvPr>
        </p:nvSpPr>
        <p:spPr/>
        <p:txBody>
          <a:bodyPr>
            <a:normAutofit fontScale="90000"/>
          </a:bodyPr>
          <a:lstStyle/>
          <a:p>
            <a:r>
              <a:rPr lang="en-US" dirty="0" smtClean="0">
                <a:solidFill>
                  <a:schemeClr val="tx1"/>
                </a:solidFill>
              </a:rPr>
              <a:t>Involuntary Implementation and Process</a:t>
            </a:r>
            <a:endParaRPr lang="en-US" dirty="0">
              <a:solidFill>
                <a:schemeClr val="tx1"/>
              </a:solidFill>
            </a:endParaRPr>
          </a:p>
        </p:txBody>
      </p:sp>
    </p:spTree>
    <p:extLst>
      <p:ext uri="{BB962C8B-B14F-4D97-AF65-F5344CB8AC3E}">
        <p14:creationId xmlns:p14="http://schemas.microsoft.com/office/powerpoint/2010/main" val="287056825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tx1"/>
                </a:solidFill>
              </a:rPr>
              <a:t>Involuntary Implementation Documents</a:t>
            </a:r>
            <a:endParaRPr lang="en-US" dirty="0">
              <a:solidFill>
                <a:schemeClr val="tx1"/>
              </a:solidFill>
            </a:endParaRPr>
          </a:p>
        </p:txBody>
      </p:sp>
      <p:sp>
        <p:nvSpPr>
          <p:cNvPr id="3" name="Content Placeholder 2"/>
          <p:cNvSpPr>
            <a:spLocks noGrp="1"/>
          </p:cNvSpPr>
          <p:nvPr>
            <p:ph sz="quarter" idx="13"/>
          </p:nvPr>
        </p:nvSpPr>
        <p:spPr/>
        <p:txBody>
          <a:bodyPr>
            <a:normAutofit lnSpcReduction="10000"/>
          </a:bodyPr>
          <a:lstStyle/>
          <a:p>
            <a:r>
              <a:rPr lang="en-US" dirty="0" smtClean="0">
                <a:latin typeface="Calibri" panose="020F0502020204030204" pitchFamily="34" charset="0"/>
              </a:rPr>
              <a:t>To be completed by the Petitioner</a:t>
            </a:r>
          </a:p>
          <a:p>
            <a:endParaRPr lang="en-US" dirty="0">
              <a:latin typeface="Calibri" panose="020F0502020204030204" pitchFamily="34" charset="0"/>
            </a:endParaRPr>
          </a:p>
          <a:p>
            <a:r>
              <a:rPr lang="en-US" dirty="0" smtClean="0">
                <a:latin typeface="Calibri" panose="020F0502020204030204" pitchFamily="34" charset="0"/>
              </a:rPr>
              <a:t>DMH </a:t>
            </a:r>
            <a:r>
              <a:rPr lang="en-US" dirty="0">
                <a:latin typeface="Calibri" panose="020F0502020204030204" pitchFamily="34" charset="0"/>
              </a:rPr>
              <a:t>128 Application </a:t>
            </a:r>
            <a:endParaRPr lang="en-US" dirty="0" smtClean="0">
              <a:latin typeface="Calibri" panose="020F0502020204030204" pitchFamily="34" charset="0"/>
            </a:endParaRPr>
          </a:p>
          <a:p>
            <a:endParaRPr lang="en-US" dirty="0">
              <a:latin typeface="Calibri" panose="020F0502020204030204" pitchFamily="34" charset="0"/>
            </a:endParaRPr>
          </a:p>
          <a:p>
            <a:r>
              <a:rPr lang="en-US" dirty="0">
                <a:latin typeface="Calibri" panose="020F0502020204030204" pitchFamily="34" charset="0"/>
              </a:rPr>
              <a:t>DMH 142 Affidavit </a:t>
            </a:r>
            <a:endParaRPr lang="en-US" dirty="0" smtClean="0">
              <a:latin typeface="Calibri" panose="020F0502020204030204" pitchFamily="34" charset="0"/>
            </a:endParaRPr>
          </a:p>
          <a:p>
            <a:endParaRPr lang="en-US" dirty="0">
              <a:latin typeface="Calibri" panose="020F0502020204030204" pitchFamily="34" charset="0"/>
            </a:endParaRPr>
          </a:p>
          <a:p>
            <a:r>
              <a:rPr lang="en-US" dirty="0">
                <a:latin typeface="Calibri" panose="020F0502020204030204" pitchFamily="34" charset="0"/>
              </a:rPr>
              <a:t>DMH 137 List of </a:t>
            </a:r>
            <a:r>
              <a:rPr lang="en-US" dirty="0" smtClean="0">
                <a:latin typeface="Calibri" panose="020F0502020204030204" pitchFamily="34" charset="0"/>
              </a:rPr>
              <a:t>Witnesses</a:t>
            </a:r>
          </a:p>
          <a:p>
            <a:endParaRPr lang="en-US" dirty="0">
              <a:latin typeface="Calibri" panose="020F0502020204030204" pitchFamily="34" charset="0"/>
            </a:endParaRPr>
          </a:p>
        </p:txBody>
      </p:sp>
      <p:sp>
        <p:nvSpPr>
          <p:cNvPr id="4" name="Content Placeholder 3"/>
          <p:cNvSpPr>
            <a:spLocks noGrp="1"/>
          </p:cNvSpPr>
          <p:nvPr>
            <p:ph sz="quarter" idx="14"/>
          </p:nvPr>
        </p:nvSpPr>
        <p:spPr/>
        <p:txBody>
          <a:bodyPr/>
          <a:lstStyle/>
          <a:p>
            <a:r>
              <a:rPr lang="en-US" dirty="0" smtClean="0">
                <a:latin typeface="Calibri" panose="020F0502020204030204" pitchFamily="34" charset="0"/>
              </a:rPr>
              <a:t>To be issued by the Court:</a:t>
            </a:r>
          </a:p>
          <a:p>
            <a:endParaRPr lang="en-US" dirty="0"/>
          </a:p>
          <a:p>
            <a:r>
              <a:rPr lang="en-US" dirty="0">
                <a:latin typeface="Calibri" panose="020F0502020204030204" pitchFamily="34" charset="0"/>
              </a:rPr>
              <a:t>DMH 129 or OSCA MH15 Order for 96 Hour Detention </a:t>
            </a:r>
          </a:p>
          <a:p>
            <a:endParaRPr lang="en-US" dirty="0" smtClean="0">
              <a:latin typeface="Calibri" panose="020F0502020204030204" pitchFamily="34" charset="0"/>
            </a:endParaRPr>
          </a:p>
          <a:p>
            <a:r>
              <a:rPr lang="en-US" dirty="0" smtClean="0">
                <a:latin typeface="Calibri" panose="020F0502020204030204" pitchFamily="34" charset="0"/>
              </a:rPr>
              <a:t>DMH </a:t>
            </a:r>
            <a:r>
              <a:rPr lang="en-US" dirty="0">
                <a:latin typeface="Calibri" panose="020F0502020204030204" pitchFamily="34" charset="0"/>
              </a:rPr>
              <a:t>130 Warrant</a:t>
            </a:r>
          </a:p>
          <a:p>
            <a:endParaRPr lang="en-US" dirty="0"/>
          </a:p>
        </p:txBody>
      </p:sp>
    </p:spTree>
    <p:extLst>
      <p:ext uri="{BB962C8B-B14F-4D97-AF65-F5344CB8AC3E}">
        <p14:creationId xmlns:p14="http://schemas.microsoft.com/office/powerpoint/2010/main" val="228603972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solidFill>
                  <a:schemeClr val="tx1"/>
                </a:solidFill>
                <a:latin typeface="Calibri" panose="020F0502020204030204" pitchFamily="34" charset="0"/>
              </a:rPr>
              <a:t>DMH 128 Application</a:t>
            </a:r>
            <a:endParaRPr lang="en-US" dirty="0">
              <a:solidFill>
                <a:schemeClr val="tx1"/>
              </a:solidFill>
              <a:latin typeface="Calibri" panose="020F0502020204030204" pitchFamily="34" charset="0"/>
            </a:endParaRPr>
          </a:p>
        </p:txBody>
      </p:sp>
      <p:pic>
        <p:nvPicPr>
          <p:cNvPr id="4" name="Content Placeholder 3"/>
          <p:cNvPicPr>
            <a:picLocks noGrp="1"/>
          </p:cNvPicPr>
          <p:nvPr>
            <p:ph idx="1"/>
          </p:nvPr>
        </p:nvPicPr>
        <p:blipFill>
          <a:blip r:embed="rId2"/>
          <a:stretch>
            <a:fillRect/>
          </a:stretch>
        </p:blipFill>
        <p:spPr>
          <a:xfrm>
            <a:off x="2362200" y="1905000"/>
            <a:ext cx="4663440" cy="4648200"/>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86447925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3200" dirty="0" smtClean="0"/>
              <a:t>Suicide Risk is highest following discharge from psychiatric inpatient or ED settings. </a:t>
            </a:r>
          </a:p>
          <a:p>
            <a:r>
              <a:rPr lang="en-US" sz="3200" dirty="0" smtClean="0"/>
              <a:t>Studies have shown a decrease in suicide risk from follow up contact after inpatient or ED setting. </a:t>
            </a:r>
            <a:endParaRPr lang="en-US" sz="3200" dirty="0"/>
          </a:p>
        </p:txBody>
      </p:sp>
      <p:sp>
        <p:nvSpPr>
          <p:cNvPr id="3" name="Title 2"/>
          <p:cNvSpPr>
            <a:spLocks noGrp="1"/>
          </p:cNvSpPr>
          <p:nvPr>
            <p:ph type="title"/>
          </p:nvPr>
        </p:nvSpPr>
        <p:spPr/>
        <p:txBody>
          <a:bodyPr/>
          <a:lstStyle/>
          <a:p>
            <a:r>
              <a:rPr lang="en-US" dirty="0" smtClean="0"/>
              <a:t>Keep in Mind…</a:t>
            </a:r>
            <a:endParaRPr lang="en-US" dirty="0"/>
          </a:p>
        </p:txBody>
      </p:sp>
    </p:spTree>
    <p:extLst>
      <p:ext uri="{BB962C8B-B14F-4D97-AF65-F5344CB8AC3E}">
        <p14:creationId xmlns:p14="http://schemas.microsoft.com/office/powerpoint/2010/main" val="299541952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524000"/>
            <a:ext cx="7408333" cy="5181600"/>
          </a:xfrm>
        </p:spPr>
        <p:txBody>
          <a:bodyPr>
            <a:normAutofit lnSpcReduction="10000"/>
          </a:bodyPr>
          <a:lstStyle/>
          <a:p>
            <a:pPr marL="0" indent="0" algn="ctr">
              <a:buNone/>
            </a:pPr>
            <a:r>
              <a:rPr lang="en-US" sz="2800" b="1" dirty="0">
                <a:latin typeface="Times New Roman" panose="02020603050405020304" pitchFamily="18" charset="0"/>
                <a:cs typeface="Times New Roman" panose="02020603050405020304" pitchFamily="18" charset="0"/>
              </a:rPr>
              <a:t>Affidavit Basics</a:t>
            </a:r>
          </a:p>
          <a:p>
            <a:pPr marL="285750" indent="-285750"/>
            <a:r>
              <a:rPr lang="en-US" sz="2800" b="1" dirty="0">
                <a:latin typeface="Times New Roman" panose="02020603050405020304" pitchFamily="18" charset="0"/>
                <a:cs typeface="Times New Roman" panose="02020603050405020304" pitchFamily="18" charset="0"/>
              </a:rPr>
              <a:t>DMH 142 is the Affidavit used for mental health and alcohol and drug involuntary commitments and is executed under oath.</a:t>
            </a:r>
          </a:p>
          <a:p>
            <a:pPr marL="285750" indent="-285750"/>
            <a:r>
              <a:rPr lang="en-US" sz="2800" b="1" dirty="0">
                <a:latin typeface="Times New Roman" panose="02020603050405020304" pitchFamily="18" charset="0"/>
                <a:cs typeface="Times New Roman" panose="02020603050405020304" pitchFamily="18" charset="0"/>
              </a:rPr>
              <a:t>“RESPONDENT” means the person who is the subject of the involuntary detention proceedings.</a:t>
            </a:r>
          </a:p>
          <a:p>
            <a:pPr marL="285750" indent="-285750"/>
            <a:r>
              <a:rPr lang="en-US" sz="2800" b="1" dirty="0">
                <a:latin typeface="Times New Roman" panose="02020603050405020304" pitchFamily="18" charset="0"/>
                <a:cs typeface="Times New Roman" panose="02020603050405020304" pitchFamily="18" charset="0"/>
              </a:rPr>
              <a:t>Begin your Affidavit by identifying your relationship to the respondent.</a:t>
            </a:r>
          </a:p>
          <a:p>
            <a:pPr marL="285750" indent="-285750"/>
            <a:r>
              <a:rPr lang="en-US" sz="2800" b="1" dirty="0">
                <a:latin typeface="Times New Roman" panose="02020603050405020304" pitchFamily="18" charset="0"/>
                <a:cs typeface="Times New Roman" panose="02020603050405020304" pitchFamily="18" charset="0"/>
              </a:rPr>
              <a:t>An Affidavit should address issues of mental disorder or alcohol/drug abuse and likelihood of serious harm</a:t>
            </a:r>
          </a:p>
          <a:p>
            <a:endParaRPr lang="en-US" dirty="0"/>
          </a:p>
        </p:txBody>
      </p:sp>
      <p:sp>
        <p:nvSpPr>
          <p:cNvPr id="3" name="Title 2"/>
          <p:cNvSpPr>
            <a:spLocks noGrp="1"/>
          </p:cNvSpPr>
          <p:nvPr>
            <p:ph type="title"/>
          </p:nvPr>
        </p:nvSpPr>
        <p:spPr/>
        <p:txBody>
          <a:bodyPr/>
          <a:lstStyle/>
          <a:p>
            <a:r>
              <a:rPr lang="en-US" dirty="0">
                <a:solidFill>
                  <a:schemeClr val="tx1"/>
                </a:solidFill>
                <a:latin typeface="Calibri" panose="020F0502020204030204" pitchFamily="34" charset="0"/>
              </a:rPr>
              <a:t>DMH 142 Affidavit</a:t>
            </a:r>
            <a:endParaRPr lang="en-US" dirty="0"/>
          </a:p>
        </p:txBody>
      </p:sp>
    </p:spTree>
    <p:extLst>
      <p:ext uri="{BB962C8B-B14F-4D97-AF65-F5344CB8AC3E}">
        <p14:creationId xmlns:p14="http://schemas.microsoft.com/office/powerpoint/2010/main" val="419824778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524000"/>
            <a:ext cx="7408333" cy="4876800"/>
          </a:xfrm>
        </p:spPr>
        <p:txBody>
          <a:bodyPr>
            <a:noAutofit/>
          </a:bodyPr>
          <a:lstStyle/>
          <a:p>
            <a:pPr marL="0" indent="0" algn="ctr">
              <a:buNone/>
            </a:pPr>
            <a:r>
              <a:rPr lang="en-US" b="1" dirty="0">
                <a:latin typeface="Times New Roman" panose="02020603050405020304" pitchFamily="18" charset="0"/>
                <a:cs typeface="Times New Roman" panose="02020603050405020304" pitchFamily="18" charset="0"/>
              </a:rPr>
              <a:t>Affidavit Basics (Contd.)</a:t>
            </a:r>
          </a:p>
          <a:p>
            <a:r>
              <a:rPr lang="en-US" b="1" dirty="0">
                <a:latin typeface="Times New Roman" panose="02020603050405020304" pitchFamily="18" charset="0"/>
                <a:cs typeface="Times New Roman" panose="02020603050405020304" pitchFamily="18" charset="0"/>
              </a:rPr>
              <a:t>Generally, an Affidavit should answer the questions: who, what, when, where, and how.</a:t>
            </a:r>
          </a:p>
          <a:p>
            <a:r>
              <a:rPr lang="en-US" b="1" dirty="0">
                <a:latin typeface="Times New Roman" panose="02020603050405020304" pitchFamily="18" charset="0"/>
                <a:cs typeface="Times New Roman" panose="02020603050405020304" pitchFamily="18" charset="0"/>
              </a:rPr>
              <a:t>Describe those behaviors and statements which suggest the person may be mentally disordered or an alcohol and/or drug abuser.</a:t>
            </a:r>
          </a:p>
          <a:p>
            <a:r>
              <a:rPr lang="en-US" b="1" dirty="0">
                <a:latin typeface="Times New Roman" panose="02020603050405020304" pitchFamily="18" charset="0"/>
                <a:cs typeface="Times New Roman" panose="02020603050405020304" pitchFamily="18" charset="0"/>
              </a:rPr>
              <a:t>Describe those behaviors and statements that suggest the person may be harmful to himself or others.</a:t>
            </a:r>
          </a:p>
          <a:p>
            <a:r>
              <a:rPr lang="en-US" b="1" dirty="0">
                <a:latin typeface="Times New Roman" panose="02020603050405020304" pitchFamily="18" charset="0"/>
                <a:cs typeface="Times New Roman" panose="02020603050405020304" pitchFamily="18" charset="0"/>
              </a:rPr>
              <a:t>Statements should be concise and to the point.</a:t>
            </a:r>
          </a:p>
          <a:p>
            <a:r>
              <a:rPr lang="en-US" b="1" dirty="0">
                <a:latin typeface="Times New Roman" panose="02020603050405020304" pitchFamily="18" charset="0"/>
                <a:cs typeface="Times New Roman" panose="02020603050405020304" pitchFamily="18" charset="0"/>
              </a:rPr>
              <a:t>Witnessed behaviors should be included if possible.</a:t>
            </a:r>
          </a:p>
        </p:txBody>
      </p:sp>
      <p:sp>
        <p:nvSpPr>
          <p:cNvPr id="3" name="Title 2"/>
          <p:cNvSpPr>
            <a:spLocks noGrp="1"/>
          </p:cNvSpPr>
          <p:nvPr>
            <p:ph type="title"/>
          </p:nvPr>
        </p:nvSpPr>
        <p:spPr/>
        <p:txBody>
          <a:bodyPr/>
          <a:lstStyle/>
          <a:p>
            <a:r>
              <a:rPr lang="en-US" dirty="0">
                <a:solidFill>
                  <a:schemeClr val="tx1"/>
                </a:solidFill>
                <a:latin typeface="Calibri" panose="020F0502020204030204" pitchFamily="34" charset="0"/>
              </a:rPr>
              <a:t>DMH 142 Affidavit</a:t>
            </a:r>
            <a:endParaRPr lang="en-US" dirty="0"/>
          </a:p>
        </p:txBody>
      </p:sp>
    </p:spTree>
    <p:extLst>
      <p:ext uri="{BB962C8B-B14F-4D97-AF65-F5344CB8AC3E}">
        <p14:creationId xmlns:p14="http://schemas.microsoft.com/office/powerpoint/2010/main" val="123753728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752600"/>
            <a:ext cx="7408333" cy="4648200"/>
          </a:xfrm>
        </p:spPr>
        <p:txBody>
          <a:bodyPr>
            <a:normAutofit lnSpcReduction="10000"/>
          </a:bodyPr>
          <a:lstStyle/>
          <a:p>
            <a:pPr marL="0" indent="0" algn="ctr">
              <a:buNone/>
            </a:pPr>
            <a:r>
              <a:rPr lang="en-US" b="1" dirty="0">
                <a:latin typeface="Times New Roman" panose="02020603050405020304" pitchFamily="18" charset="0"/>
                <a:cs typeface="Times New Roman" panose="02020603050405020304" pitchFamily="18" charset="0"/>
              </a:rPr>
              <a:t>Affidavit Basics (Contd.)</a:t>
            </a:r>
          </a:p>
          <a:p>
            <a:r>
              <a:rPr lang="en-US" b="1" dirty="0">
                <a:latin typeface="Times New Roman" panose="02020603050405020304" pitchFamily="18" charset="0"/>
                <a:cs typeface="Times New Roman" panose="02020603050405020304" pitchFamily="18" charset="0"/>
              </a:rPr>
              <a:t>Peace Officer Affidavits are based on the officer’s own personal observations or investigations.</a:t>
            </a:r>
          </a:p>
          <a:p>
            <a:r>
              <a:rPr lang="en-US" b="1" dirty="0">
                <a:latin typeface="Times New Roman" panose="02020603050405020304" pitchFamily="18" charset="0"/>
                <a:cs typeface="Times New Roman" panose="02020603050405020304" pitchFamily="18" charset="0"/>
              </a:rPr>
              <a:t>Write only on the front of the Affidavit form.</a:t>
            </a:r>
          </a:p>
          <a:p>
            <a:r>
              <a:rPr lang="en-US" b="1" dirty="0">
                <a:latin typeface="Times New Roman" panose="02020603050405020304" pitchFamily="18" charset="0"/>
                <a:cs typeface="Times New Roman" panose="02020603050405020304" pitchFamily="18" charset="0"/>
              </a:rPr>
              <a:t>Affidavits must be notarized.</a:t>
            </a:r>
          </a:p>
          <a:p>
            <a:r>
              <a:rPr lang="en-US" b="1" dirty="0">
                <a:latin typeface="Times New Roman" panose="02020603050405020304" pitchFamily="18" charset="0"/>
                <a:cs typeface="Times New Roman" panose="02020603050405020304" pitchFamily="18" charset="0"/>
              </a:rPr>
              <a:t>The Affidavit becomes part of the court file and medical record which are accessible to the individual if the individual requests to see it. There is no guarantee of confidentiality.</a:t>
            </a:r>
          </a:p>
          <a:p>
            <a:r>
              <a:rPr lang="en-US" b="1" dirty="0">
                <a:latin typeface="Times New Roman" panose="02020603050405020304" pitchFamily="18" charset="0"/>
                <a:cs typeface="Times New Roman" panose="02020603050405020304" pitchFamily="18" charset="0"/>
              </a:rPr>
              <a:t>Some probate courts may require more than one Affidavit in certain situations or may have other or additional requirements. </a:t>
            </a:r>
          </a:p>
          <a:p>
            <a:endParaRPr lang="en-US" dirty="0"/>
          </a:p>
        </p:txBody>
      </p:sp>
      <p:sp>
        <p:nvSpPr>
          <p:cNvPr id="3" name="Title 2"/>
          <p:cNvSpPr>
            <a:spLocks noGrp="1"/>
          </p:cNvSpPr>
          <p:nvPr>
            <p:ph type="title"/>
          </p:nvPr>
        </p:nvSpPr>
        <p:spPr/>
        <p:txBody>
          <a:bodyPr/>
          <a:lstStyle/>
          <a:p>
            <a:r>
              <a:rPr lang="en-US" dirty="0">
                <a:solidFill>
                  <a:schemeClr val="tx1"/>
                </a:solidFill>
                <a:latin typeface="Calibri" panose="020F0502020204030204" pitchFamily="34" charset="0"/>
              </a:rPr>
              <a:t>DMH 142 Affidavit</a:t>
            </a:r>
            <a:endParaRPr lang="en-US" dirty="0"/>
          </a:p>
        </p:txBody>
      </p:sp>
    </p:spTree>
    <p:extLst>
      <p:ext uri="{BB962C8B-B14F-4D97-AF65-F5344CB8AC3E}">
        <p14:creationId xmlns:p14="http://schemas.microsoft.com/office/powerpoint/2010/main" val="247810338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latin typeface="Calibri" panose="020F0502020204030204" pitchFamily="34" charset="0"/>
              </a:rPr>
              <a:t>DMH 142 Affidavit</a:t>
            </a:r>
            <a:endParaRPr lang="en-US" dirty="0"/>
          </a:p>
        </p:txBody>
      </p:sp>
      <p:sp>
        <p:nvSpPr>
          <p:cNvPr id="3" name="Content Placeholder 2"/>
          <p:cNvSpPr>
            <a:spLocks noGrp="1"/>
          </p:cNvSpPr>
          <p:nvPr>
            <p:ph idx="1"/>
          </p:nvPr>
        </p:nvSpPr>
        <p:spPr>
          <a:xfrm>
            <a:off x="419100" y="1592262"/>
            <a:ext cx="7620000" cy="4800600"/>
          </a:xfrm>
        </p:spPr>
        <p:txBody>
          <a:bodyPr>
            <a:noAutofit/>
          </a:bodyPr>
          <a:lstStyle/>
          <a:p>
            <a:pPr marL="0" indent="0" algn="r">
              <a:buNone/>
            </a:pPr>
            <a:r>
              <a:rPr lang="en-US" sz="2400" dirty="0"/>
              <a:t>Affidavit </a:t>
            </a:r>
            <a:r>
              <a:rPr lang="en-US" sz="2400" dirty="0" smtClean="0"/>
              <a:t>Form DMH-142</a:t>
            </a:r>
            <a:endParaRPr lang="en-US" sz="2400" dirty="0"/>
          </a:p>
          <a:p>
            <a:pPr marL="0" indent="0" algn="ctr">
              <a:buNone/>
            </a:pPr>
            <a:endParaRPr lang="en-US" sz="2400" dirty="0" smtClean="0"/>
          </a:p>
          <a:p>
            <a:pPr marL="0" indent="0" algn="r">
              <a:buNone/>
            </a:pPr>
            <a:r>
              <a:rPr lang="en-US" sz="2400" dirty="0" smtClean="0"/>
              <a:t>Respondent Name</a:t>
            </a:r>
          </a:p>
          <a:p>
            <a:pPr marL="0" indent="0" algn="r">
              <a:buNone/>
            </a:pPr>
            <a:r>
              <a:rPr lang="en-US" sz="2400" dirty="0" smtClean="0"/>
              <a:t>Witness Name</a:t>
            </a:r>
          </a:p>
          <a:p>
            <a:pPr marL="0" indent="0" algn="r">
              <a:buNone/>
            </a:pPr>
            <a:r>
              <a:rPr lang="en-US" sz="2400" dirty="0" smtClean="0"/>
              <a:t>Facts/Behaviors observed</a:t>
            </a:r>
          </a:p>
          <a:p>
            <a:pPr marL="0" indent="0" algn="r">
              <a:buNone/>
            </a:pPr>
            <a:r>
              <a:rPr lang="en-US" sz="2400" dirty="0" smtClean="0"/>
              <a:t>Signature</a:t>
            </a:r>
          </a:p>
          <a:p>
            <a:pPr marL="0" indent="0" algn="r">
              <a:buNone/>
            </a:pPr>
            <a:r>
              <a:rPr lang="en-US" sz="2400" dirty="0" smtClean="0"/>
              <a:t>Notary</a:t>
            </a:r>
          </a:p>
          <a:p>
            <a:pPr marL="0" indent="0" algn="ctr">
              <a:buNone/>
            </a:pPr>
            <a:endParaRPr lang="en-US" sz="2400" dirty="0" smtClean="0"/>
          </a:p>
          <a:p>
            <a:endParaRPr lang="en-US" sz="2400" dirty="0"/>
          </a:p>
          <a:p>
            <a:pPr marL="0" indent="0">
              <a:buNone/>
            </a:pPr>
            <a:endParaRPr lang="en-US" sz="2400" dirty="0" smtClean="0"/>
          </a:p>
          <a:p>
            <a:pPr marL="0" indent="0">
              <a:buNone/>
            </a:pPr>
            <a:endParaRPr lang="en-US" sz="2400" dirty="0" smtClean="0"/>
          </a:p>
        </p:txBody>
      </p:sp>
      <p:sp>
        <p:nvSpPr>
          <p:cNvPr id="5" name="Frame 4"/>
          <p:cNvSpPr/>
          <p:nvPr/>
        </p:nvSpPr>
        <p:spPr>
          <a:xfrm>
            <a:off x="533400" y="304800"/>
            <a:ext cx="7391400" cy="1143000"/>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205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143" y="1127125"/>
            <a:ext cx="4441825" cy="5730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0" name="Straight Arrow Connector 9"/>
          <p:cNvCxnSpPr/>
          <p:nvPr/>
        </p:nvCxnSpPr>
        <p:spPr>
          <a:xfrm flipH="1" flipV="1">
            <a:off x="2743200" y="1752600"/>
            <a:ext cx="2895600" cy="914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H="1" flipV="1">
            <a:off x="2133600" y="2209800"/>
            <a:ext cx="4038600" cy="990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H="1" flipV="1">
            <a:off x="1219200" y="2514600"/>
            <a:ext cx="3581400" cy="1066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H="1">
            <a:off x="533400" y="3992562"/>
            <a:ext cx="6248400" cy="12652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H="1">
            <a:off x="3657600" y="4495800"/>
            <a:ext cx="3429000" cy="1676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52932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052"/>
                                        </p:tgtEl>
                                        <p:attrNameLst>
                                          <p:attrName>style.visibility</p:attrName>
                                        </p:attrNameLst>
                                      </p:cBhvr>
                                      <p:to>
                                        <p:strVal val="visible"/>
                                      </p:to>
                                    </p:set>
                                    <p:anim calcmode="lin" valueType="num">
                                      <p:cBhvr additive="base">
                                        <p:cTn id="7" dur="500" fill="hold"/>
                                        <p:tgtEl>
                                          <p:spTgt spid="2052"/>
                                        </p:tgtEl>
                                        <p:attrNameLst>
                                          <p:attrName>ppt_x</p:attrName>
                                        </p:attrNameLst>
                                      </p:cBhvr>
                                      <p:tavLst>
                                        <p:tav tm="0">
                                          <p:val>
                                            <p:strVal val="#ppt_x"/>
                                          </p:val>
                                        </p:tav>
                                        <p:tav tm="100000">
                                          <p:val>
                                            <p:strVal val="#ppt_x"/>
                                          </p:val>
                                        </p:tav>
                                      </p:tavLst>
                                    </p:anim>
                                    <p:anim calcmode="lin" valueType="num">
                                      <p:cBhvr additive="base">
                                        <p:cTn id="8" dur="500" fill="hold"/>
                                        <p:tgtEl>
                                          <p:spTgt spid="205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ppt_y"/>
                                          </p:val>
                                        </p:tav>
                                        <p:tav tm="100000">
                                          <p:val>
                                            <p:strVal val="#ppt_y"/>
                                          </p:val>
                                        </p:tav>
                                      </p:tavLst>
                                    </p:anim>
                                  </p:childTnLst>
                                </p:cTn>
                              </p:par>
                              <p:par>
                                <p:cTn id="15" presetID="2" presetClass="entr" presetSubtype="8"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ppt_y"/>
                                          </p:val>
                                        </p:tav>
                                        <p:tav tm="100000">
                                          <p:val>
                                            <p:strVal val="#ppt_y"/>
                                          </p:val>
                                        </p:tav>
                                      </p:tavLst>
                                    </p:anim>
                                  </p:childTnLst>
                                </p:cTn>
                              </p:par>
                              <p:par>
                                <p:cTn id="19" presetID="2" presetClass="entr" presetSubtype="8"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ppt_y"/>
                                          </p:val>
                                        </p:tav>
                                        <p:tav tm="100000">
                                          <p:val>
                                            <p:strVal val="#ppt_y"/>
                                          </p:val>
                                        </p:tav>
                                      </p:tavLst>
                                    </p:anim>
                                  </p:childTnLst>
                                </p:cTn>
                              </p:par>
                              <p:par>
                                <p:cTn id="23" presetID="2" presetClass="entr" presetSubtype="8"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par>
                                <p:cTn id="27" presetID="2" presetClass="entr" presetSubtype="8" fill="hold"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ppt_y"/>
                                          </p:val>
                                        </p:tav>
                                        <p:tav tm="100000">
                                          <p:val>
                                            <p:strVal val="#ppt_y"/>
                                          </p:val>
                                        </p:tav>
                                      </p:tavLst>
                                    </p:anim>
                                  </p:childTnLst>
                                </p:cTn>
                              </p:par>
                              <p:par>
                                <p:cTn id="31" presetID="2" presetClass="entr" presetSubtype="8" fill="hold"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additive="base">
                                        <p:cTn id="33"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6" presetClass="entr" presetSubtype="0" fill="hold" nodeType="clickEffect">
                                  <p:stCondLst>
                                    <p:cond delay="0"/>
                                  </p:stCondLst>
                                  <p:childTnLst>
                                    <p:set>
                                      <p:cBhvr>
                                        <p:cTn id="38" dur="1" fill="hold">
                                          <p:stCondLst>
                                            <p:cond delay="0"/>
                                          </p:stCondLst>
                                        </p:cTn>
                                        <p:tgtEl>
                                          <p:spTgt spid="10"/>
                                        </p:tgtEl>
                                        <p:attrNameLst>
                                          <p:attrName>style.visibility</p:attrName>
                                        </p:attrNameLst>
                                      </p:cBhvr>
                                      <p:to>
                                        <p:strVal val="visible"/>
                                      </p:to>
                                    </p:set>
                                    <p:animEffect transition="in" filter="wipe(down)">
                                      <p:cBhvr>
                                        <p:cTn id="39" dur="580">
                                          <p:stCondLst>
                                            <p:cond delay="0"/>
                                          </p:stCondLst>
                                        </p:cTn>
                                        <p:tgtEl>
                                          <p:spTgt spid="10"/>
                                        </p:tgtEl>
                                      </p:cBhvr>
                                    </p:animEffect>
                                    <p:anim calcmode="lin" valueType="num">
                                      <p:cBhvr>
                                        <p:cTn id="40"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45" dur="26">
                                          <p:stCondLst>
                                            <p:cond delay="650"/>
                                          </p:stCondLst>
                                        </p:cTn>
                                        <p:tgtEl>
                                          <p:spTgt spid="10"/>
                                        </p:tgtEl>
                                      </p:cBhvr>
                                      <p:to x="100000" y="60000"/>
                                    </p:animScale>
                                    <p:animScale>
                                      <p:cBhvr>
                                        <p:cTn id="46" dur="166" decel="50000">
                                          <p:stCondLst>
                                            <p:cond delay="676"/>
                                          </p:stCondLst>
                                        </p:cTn>
                                        <p:tgtEl>
                                          <p:spTgt spid="10"/>
                                        </p:tgtEl>
                                      </p:cBhvr>
                                      <p:to x="100000" y="100000"/>
                                    </p:animScale>
                                    <p:animScale>
                                      <p:cBhvr>
                                        <p:cTn id="47" dur="26">
                                          <p:stCondLst>
                                            <p:cond delay="1312"/>
                                          </p:stCondLst>
                                        </p:cTn>
                                        <p:tgtEl>
                                          <p:spTgt spid="10"/>
                                        </p:tgtEl>
                                      </p:cBhvr>
                                      <p:to x="100000" y="80000"/>
                                    </p:animScale>
                                    <p:animScale>
                                      <p:cBhvr>
                                        <p:cTn id="48" dur="166" decel="50000">
                                          <p:stCondLst>
                                            <p:cond delay="1338"/>
                                          </p:stCondLst>
                                        </p:cTn>
                                        <p:tgtEl>
                                          <p:spTgt spid="10"/>
                                        </p:tgtEl>
                                      </p:cBhvr>
                                      <p:to x="100000" y="100000"/>
                                    </p:animScale>
                                    <p:animScale>
                                      <p:cBhvr>
                                        <p:cTn id="49" dur="26">
                                          <p:stCondLst>
                                            <p:cond delay="1642"/>
                                          </p:stCondLst>
                                        </p:cTn>
                                        <p:tgtEl>
                                          <p:spTgt spid="10"/>
                                        </p:tgtEl>
                                      </p:cBhvr>
                                      <p:to x="100000" y="90000"/>
                                    </p:animScale>
                                    <p:animScale>
                                      <p:cBhvr>
                                        <p:cTn id="50" dur="166" decel="50000">
                                          <p:stCondLst>
                                            <p:cond delay="1668"/>
                                          </p:stCondLst>
                                        </p:cTn>
                                        <p:tgtEl>
                                          <p:spTgt spid="10"/>
                                        </p:tgtEl>
                                      </p:cBhvr>
                                      <p:to x="100000" y="100000"/>
                                    </p:animScale>
                                    <p:animScale>
                                      <p:cBhvr>
                                        <p:cTn id="51" dur="26">
                                          <p:stCondLst>
                                            <p:cond delay="1808"/>
                                          </p:stCondLst>
                                        </p:cTn>
                                        <p:tgtEl>
                                          <p:spTgt spid="10"/>
                                        </p:tgtEl>
                                      </p:cBhvr>
                                      <p:to x="100000" y="95000"/>
                                    </p:animScale>
                                    <p:animScale>
                                      <p:cBhvr>
                                        <p:cTn id="52" dur="166" decel="50000">
                                          <p:stCondLst>
                                            <p:cond delay="1834"/>
                                          </p:stCondLst>
                                        </p:cTn>
                                        <p:tgtEl>
                                          <p:spTgt spid="10"/>
                                        </p:tgtEl>
                                      </p:cBhvr>
                                      <p:to x="100000" y="100000"/>
                                    </p:animScale>
                                  </p:childTnLst>
                                </p:cTn>
                              </p:par>
                            </p:childTnLst>
                          </p:cTn>
                        </p:par>
                      </p:childTnLst>
                    </p:cTn>
                  </p:par>
                  <p:par>
                    <p:cTn id="53" fill="hold">
                      <p:stCondLst>
                        <p:cond delay="indefinite"/>
                      </p:stCondLst>
                      <p:childTnLst>
                        <p:par>
                          <p:cTn id="54" fill="hold">
                            <p:stCondLst>
                              <p:cond delay="0"/>
                            </p:stCondLst>
                            <p:childTnLst>
                              <p:par>
                                <p:cTn id="55" presetID="26" presetClass="entr" presetSubtype="0" fill="hold" nodeType="clickEffect">
                                  <p:stCondLst>
                                    <p:cond delay="0"/>
                                  </p:stCondLst>
                                  <p:childTnLst>
                                    <p:set>
                                      <p:cBhvr>
                                        <p:cTn id="56" dur="1" fill="hold">
                                          <p:stCondLst>
                                            <p:cond delay="0"/>
                                          </p:stCondLst>
                                        </p:cTn>
                                        <p:tgtEl>
                                          <p:spTgt spid="12"/>
                                        </p:tgtEl>
                                        <p:attrNameLst>
                                          <p:attrName>style.visibility</p:attrName>
                                        </p:attrNameLst>
                                      </p:cBhvr>
                                      <p:to>
                                        <p:strVal val="visible"/>
                                      </p:to>
                                    </p:set>
                                    <p:animEffect transition="in" filter="wipe(down)">
                                      <p:cBhvr>
                                        <p:cTn id="57" dur="580">
                                          <p:stCondLst>
                                            <p:cond delay="0"/>
                                          </p:stCondLst>
                                        </p:cTn>
                                        <p:tgtEl>
                                          <p:spTgt spid="12"/>
                                        </p:tgtEl>
                                      </p:cBhvr>
                                    </p:animEffect>
                                    <p:anim calcmode="lin" valueType="num">
                                      <p:cBhvr>
                                        <p:cTn id="58"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59"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60"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61"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62"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63" dur="26">
                                          <p:stCondLst>
                                            <p:cond delay="650"/>
                                          </p:stCondLst>
                                        </p:cTn>
                                        <p:tgtEl>
                                          <p:spTgt spid="12"/>
                                        </p:tgtEl>
                                      </p:cBhvr>
                                      <p:to x="100000" y="60000"/>
                                    </p:animScale>
                                    <p:animScale>
                                      <p:cBhvr>
                                        <p:cTn id="64" dur="166" decel="50000">
                                          <p:stCondLst>
                                            <p:cond delay="676"/>
                                          </p:stCondLst>
                                        </p:cTn>
                                        <p:tgtEl>
                                          <p:spTgt spid="12"/>
                                        </p:tgtEl>
                                      </p:cBhvr>
                                      <p:to x="100000" y="100000"/>
                                    </p:animScale>
                                    <p:animScale>
                                      <p:cBhvr>
                                        <p:cTn id="65" dur="26">
                                          <p:stCondLst>
                                            <p:cond delay="1312"/>
                                          </p:stCondLst>
                                        </p:cTn>
                                        <p:tgtEl>
                                          <p:spTgt spid="12"/>
                                        </p:tgtEl>
                                      </p:cBhvr>
                                      <p:to x="100000" y="80000"/>
                                    </p:animScale>
                                    <p:animScale>
                                      <p:cBhvr>
                                        <p:cTn id="66" dur="166" decel="50000">
                                          <p:stCondLst>
                                            <p:cond delay="1338"/>
                                          </p:stCondLst>
                                        </p:cTn>
                                        <p:tgtEl>
                                          <p:spTgt spid="12"/>
                                        </p:tgtEl>
                                      </p:cBhvr>
                                      <p:to x="100000" y="100000"/>
                                    </p:animScale>
                                    <p:animScale>
                                      <p:cBhvr>
                                        <p:cTn id="67" dur="26">
                                          <p:stCondLst>
                                            <p:cond delay="1642"/>
                                          </p:stCondLst>
                                        </p:cTn>
                                        <p:tgtEl>
                                          <p:spTgt spid="12"/>
                                        </p:tgtEl>
                                      </p:cBhvr>
                                      <p:to x="100000" y="90000"/>
                                    </p:animScale>
                                    <p:animScale>
                                      <p:cBhvr>
                                        <p:cTn id="68" dur="166" decel="50000">
                                          <p:stCondLst>
                                            <p:cond delay="1668"/>
                                          </p:stCondLst>
                                        </p:cTn>
                                        <p:tgtEl>
                                          <p:spTgt spid="12"/>
                                        </p:tgtEl>
                                      </p:cBhvr>
                                      <p:to x="100000" y="100000"/>
                                    </p:animScale>
                                    <p:animScale>
                                      <p:cBhvr>
                                        <p:cTn id="69" dur="26">
                                          <p:stCondLst>
                                            <p:cond delay="1808"/>
                                          </p:stCondLst>
                                        </p:cTn>
                                        <p:tgtEl>
                                          <p:spTgt spid="12"/>
                                        </p:tgtEl>
                                      </p:cBhvr>
                                      <p:to x="100000" y="95000"/>
                                    </p:animScale>
                                    <p:animScale>
                                      <p:cBhvr>
                                        <p:cTn id="70" dur="166" decel="50000">
                                          <p:stCondLst>
                                            <p:cond delay="1834"/>
                                          </p:stCondLst>
                                        </p:cTn>
                                        <p:tgtEl>
                                          <p:spTgt spid="12"/>
                                        </p:tgtEl>
                                      </p:cBhvr>
                                      <p:to x="100000" y="100000"/>
                                    </p:animScale>
                                  </p:childTnLst>
                                </p:cTn>
                              </p:par>
                            </p:childTnLst>
                          </p:cTn>
                        </p:par>
                      </p:childTnLst>
                    </p:cTn>
                  </p:par>
                  <p:par>
                    <p:cTn id="71" fill="hold">
                      <p:stCondLst>
                        <p:cond delay="indefinite"/>
                      </p:stCondLst>
                      <p:childTnLst>
                        <p:par>
                          <p:cTn id="72" fill="hold">
                            <p:stCondLst>
                              <p:cond delay="0"/>
                            </p:stCondLst>
                            <p:childTnLst>
                              <p:par>
                                <p:cTn id="73" presetID="26" presetClass="entr" presetSubtype="0" fill="hold" nodeType="clickEffect">
                                  <p:stCondLst>
                                    <p:cond delay="0"/>
                                  </p:stCondLst>
                                  <p:childTnLst>
                                    <p:set>
                                      <p:cBhvr>
                                        <p:cTn id="74" dur="1" fill="hold">
                                          <p:stCondLst>
                                            <p:cond delay="0"/>
                                          </p:stCondLst>
                                        </p:cTn>
                                        <p:tgtEl>
                                          <p:spTgt spid="14"/>
                                        </p:tgtEl>
                                        <p:attrNameLst>
                                          <p:attrName>style.visibility</p:attrName>
                                        </p:attrNameLst>
                                      </p:cBhvr>
                                      <p:to>
                                        <p:strVal val="visible"/>
                                      </p:to>
                                    </p:set>
                                    <p:animEffect transition="in" filter="wipe(down)">
                                      <p:cBhvr>
                                        <p:cTn id="75" dur="580">
                                          <p:stCondLst>
                                            <p:cond delay="0"/>
                                          </p:stCondLst>
                                        </p:cTn>
                                        <p:tgtEl>
                                          <p:spTgt spid="14"/>
                                        </p:tgtEl>
                                      </p:cBhvr>
                                    </p:animEffect>
                                    <p:anim calcmode="lin" valueType="num">
                                      <p:cBhvr>
                                        <p:cTn id="76" dur="1822" tmFilter="0,0; 0.14,0.36; 0.43,0.73; 0.71,0.91; 1.0,1.0">
                                          <p:stCondLst>
                                            <p:cond delay="0"/>
                                          </p:stCondLst>
                                        </p:cTn>
                                        <p:tgtEl>
                                          <p:spTgt spid="14"/>
                                        </p:tgtEl>
                                        <p:attrNameLst>
                                          <p:attrName>ppt_x</p:attrName>
                                        </p:attrNameLst>
                                      </p:cBhvr>
                                      <p:tavLst>
                                        <p:tav tm="0">
                                          <p:val>
                                            <p:strVal val="#ppt_x-0.25"/>
                                          </p:val>
                                        </p:tav>
                                        <p:tav tm="100000">
                                          <p:val>
                                            <p:strVal val="#ppt_x"/>
                                          </p:val>
                                        </p:tav>
                                      </p:tavLst>
                                    </p:anim>
                                    <p:anim calcmode="lin" valueType="num">
                                      <p:cBhvr>
                                        <p:cTn id="77" dur="664" tmFilter="0.0,0.0; 0.25,0.07; 0.50,0.2; 0.75,0.467; 1.0,1.0">
                                          <p:stCondLst>
                                            <p:cond delay="0"/>
                                          </p:stCondLst>
                                        </p:cTn>
                                        <p:tgtEl>
                                          <p:spTgt spid="14"/>
                                        </p:tgtEl>
                                        <p:attrNameLst>
                                          <p:attrName>ppt_y</p:attrName>
                                        </p:attrNameLst>
                                      </p:cBhvr>
                                      <p:tavLst>
                                        <p:tav tm="0" fmla="#ppt_y-sin(pi*$)/3">
                                          <p:val>
                                            <p:fltVal val="0.5"/>
                                          </p:val>
                                        </p:tav>
                                        <p:tav tm="100000">
                                          <p:val>
                                            <p:fltVal val="1"/>
                                          </p:val>
                                        </p:tav>
                                      </p:tavLst>
                                    </p:anim>
                                    <p:anim calcmode="lin" valueType="num">
                                      <p:cBhvr>
                                        <p:cTn id="78" dur="664" tmFilter="0, 0; 0.125,0.2665; 0.25,0.4; 0.375,0.465; 0.5,0.5;  0.625,0.535; 0.75,0.6; 0.875,0.7335; 1,1">
                                          <p:stCondLst>
                                            <p:cond delay="664"/>
                                          </p:stCondLst>
                                        </p:cTn>
                                        <p:tgtEl>
                                          <p:spTgt spid="14"/>
                                        </p:tgtEl>
                                        <p:attrNameLst>
                                          <p:attrName>ppt_y</p:attrName>
                                        </p:attrNameLst>
                                      </p:cBhvr>
                                      <p:tavLst>
                                        <p:tav tm="0" fmla="#ppt_y-sin(pi*$)/9">
                                          <p:val>
                                            <p:fltVal val="0"/>
                                          </p:val>
                                        </p:tav>
                                        <p:tav tm="100000">
                                          <p:val>
                                            <p:fltVal val="1"/>
                                          </p:val>
                                        </p:tav>
                                      </p:tavLst>
                                    </p:anim>
                                    <p:anim calcmode="lin" valueType="num">
                                      <p:cBhvr>
                                        <p:cTn id="79" dur="332" tmFilter="0, 0; 0.125,0.2665; 0.25,0.4; 0.375,0.465; 0.5,0.5;  0.625,0.535; 0.75,0.6; 0.875,0.7335; 1,1">
                                          <p:stCondLst>
                                            <p:cond delay="1324"/>
                                          </p:stCondLst>
                                        </p:cTn>
                                        <p:tgtEl>
                                          <p:spTgt spid="14"/>
                                        </p:tgtEl>
                                        <p:attrNameLst>
                                          <p:attrName>ppt_y</p:attrName>
                                        </p:attrNameLst>
                                      </p:cBhvr>
                                      <p:tavLst>
                                        <p:tav tm="0" fmla="#ppt_y-sin(pi*$)/27">
                                          <p:val>
                                            <p:fltVal val="0"/>
                                          </p:val>
                                        </p:tav>
                                        <p:tav tm="100000">
                                          <p:val>
                                            <p:fltVal val="1"/>
                                          </p:val>
                                        </p:tav>
                                      </p:tavLst>
                                    </p:anim>
                                    <p:anim calcmode="lin" valueType="num">
                                      <p:cBhvr>
                                        <p:cTn id="80" dur="164" tmFilter="0, 0; 0.125,0.2665; 0.25,0.4; 0.375,0.465; 0.5,0.5;  0.625,0.535; 0.75,0.6; 0.875,0.7335; 1,1">
                                          <p:stCondLst>
                                            <p:cond delay="1656"/>
                                          </p:stCondLst>
                                        </p:cTn>
                                        <p:tgtEl>
                                          <p:spTgt spid="14"/>
                                        </p:tgtEl>
                                        <p:attrNameLst>
                                          <p:attrName>ppt_y</p:attrName>
                                        </p:attrNameLst>
                                      </p:cBhvr>
                                      <p:tavLst>
                                        <p:tav tm="0" fmla="#ppt_y-sin(pi*$)/81">
                                          <p:val>
                                            <p:fltVal val="0"/>
                                          </p:val>
                                        </p:tav>
                                        <p:tav tm="100000">
                                          <p:val>
                                            <p:fltVal val="1"/>
                                          </p:val>
                                        </p:tav>
                                      </p:tavLst>
                                    </p:anim>
                                    <p:animScale>
                                      <p:cBhvr>
                                        <p:cTn id="81" dur="26">
                                          <p:stCondLst>
                                            <p:cond delay="650"/>
                                          </p:stCondLst>
                                        </p:cTn>
                                        <p:tgtEl>
                                          <p:spTgt spid="14"/>
                                        </p:tgtEl>
                                      </p:cBhvr>
                                      <p:to x="100000" y="60000"/>
                                    </p:animScale>
                                    <p:animScale>
                                      <p:cBhvr>
                                        <p:cTn id="82" dur="166" decel="50000">
                                          <p:stCondLst>
                                            <p:cond delay="676"/>
                                          </p:stCondLst>
                                        </p:cTn>
                                        <p:tgtEl>
                                          <p:spTgt spid="14"/>
                                        </p:tgtEl>
                                      </p:cBhvr>
                                      <p:to x="100000" y="100000"/>
                                    </p:animScale>
                                    <p:animScale>
                                      <p:cBhvr>
                                        <p:cTn id="83" dur="26">
                                          <p:stCondLst>
                                            <p:cond delay="1312"/>
                                          </p:stCondLst>
                                        </p:cTn>
                                        <p:tgtEl>
                                          <p:spTgt spid="14"/>
                                        </p:tgtEl>
                                      </p:cBhvr>
                                      <p:to x="100000" y="80000"/>
                                    </p:animScale>
                                    <p:animScale>
                                      <p:cBhvr>
                                        <p:cTn id="84" dur="166" decel="50000">
                                          <p:stCondLst>
                                            <p:cond delay="1338"/>
                                          </p:stCondLst>
                                        </p:cTn>
                                        <p:tgtEl>
                                          <p:spTgt spid="14"/>
                                        </p:tgtEl>
                                      </p:cBhvr>
                                      <p:to x="100000" y="100000"/>
                                    </p:animScale>
                                    <p:animScale>
                                      <p:cBhvr>
                                        <p:cTn id="85" dur="26">
                                          <p:stCondLst>
                                            <p:cond delay="1642"/>
                                          </p:stCondLst>
                                        </p:cTn>
                                        <p:tgtEl>
                                          <p:spTgt spid="14"/>
                                        </p:tgtEl>
                                      </p:cBhvr>
                                      <p:to x="100000" y="90000"/>
                                    </p:animScale>
                                    <p:animScale>
                                      <p:cBhvr>
                                        <p:cTn id="86" dur="166" decel="50000">
                                          <p:stCondLst>
                                            <p:cond delay="1668"/>
                                          </p:stCondLst>
                                        </p:cTn>
                                        <p:tgtEl>
                                          <p:spTgt spid="14"/>
                                        </p:tgtEl>
                                      </p:cBhvr>
                                      <p:to x="100000" y="100000"/>
                                    </p:animScale>
                                    <p:animScale>
                                      <p:cBhvr>
                                        <p:cTn id="87" dur="26">
                                          <p:stCondLst>
                                            <p:cond delay="1808"/>
                                          </p:stCondLst>
                                        </p:cTn>
                                        <p:tgtEl>
                                          <p:spTgt spid="14"/>
                                        </p:tgtEl>
                                      </p:cBhvr>
                                      <p:to x="100000" y="95000"/>
                                    </p:animScale>
                                    <p:animScale>
                                      <p:cBhvr>
                                        <p:cTn id="88" dur="166" decel="50000">
                                          <p:stCondLst>
                                            <p:cond delay="1834"/>
                                          </p:stCondLst>
                                        </p:cTn>
                                        <p:tgtEl>
                                          <p:spTgt spid="14"/>
                                        </p:tgtEl>
                                      </p:cBhvr>
                                      <p:to x="100000" y="100000"/>
                                    </p:animScale>
                                  </p:childTnLst>
                                </p:cTn>
                              </p:par>
                            </p:childTnLst>
                          </p:cTn>
                        </p:par>
                      </p:childTnLst>
                    </p:cTn>
                  </p:par>
                  <p:par>
                    <p:cTn id="89" fill="hold">
                      <p:stCondLst>
                        <p:cond delay="indefinite"/>
                      </p:stCondLst>
                      <p:childTnLst>
                        <p:par>
                          <p:cTn id="90" fill="hold">
                            <p:stCondLst>
                              <p:cond delay="0"/>
                            </p:stCondLst>
                            <p:childTnLst>
                              <p:par>
                                <p:cTn id="91" presetID="26" presetClass="entr" presetSubtype="0" fill="hold" nodeType="clickEffect">
                                  <p:stCondLst>
                                    <p:cond delay="0"/>
                                  </p:stCondLst>
                                  <p:childTnLst>
                                    <p:set>
                                      <p:cBhvr>
                                        <p:cTn id="92" dur="1" fill="hold">
                                          <p:stCondLst>
                                            <p:cond delay="0"/>
                                          </p:stCondLst>
                                        </p:cTn>
                                        <p:tgtEl>
                                          <p:spTgt spid="16"/>
                                        </p:tgtEl>
                                        <p:attrNameLst>
                                          <p:attrName>style.visibility</p:attrName>
                                        </p:attrNameLst>
                                      </p:cBhvr>
                                      <p:to>
                                        <p:strVal val="visible"/>
                                      </p:to>
                                    </p:set>
                                    <p:animEffect transition="in" filter="wipe(down)">
                                      <p:cBhvr>
                                        <p:cTn id="93" dur="580">
                                          <p:stCondLst>
                                            <p:cond delay="0"/>
                                          </p:stCondLst>
                                        </p:cTn>
                                        <p:tgtEl>
                                          <p:spTgt spid="16"/>
                                        </p:tgtEl>
                                      </p:cBhvr>
                                    </p:animEffect>
                                    <p:anim calcmode="lin" valueType="num">
                                      <p:cBhvr>
                                        <p:cTn id="94" dur="1822" tmFilter="0,0; 0.14,0.36; 0.43,0.73; 0.71,0.91; 1.0,1.0">
                                          <p:stCondLst>
                                            <p:cond delay="0"/>
                                          </p:stCondLst>
                                        </p:cTn>
                                        <p:tgtEl>
                                          <p:spTgt spid="16"/>
                                        </p:tgtEl>
                                        <p:attrNameLst>
                                          <p:attrName>ppt_x</p:attrName>
                                        </p:attrNameLst>
                                      </p:cBhvr>
                                      <p:tavLst>
                                        <p:tav tm="0">
                                          <p:val>
                                            <p:strVal val="#ppt_x-0.25"/>
                                          </p:val>
                                        </p:tav>
                                        <p:tav tm="100000">
                                          <p:val>
                                            <p:strVal val="#ppt_x"/>
                                          </p:val>
                                        </p:tav>
                                      </p:tavLst>
                                    </p:anim>
                                    <p:anim calcmode="lin" valueType="num">
                                      <p:cBhvr>
                                        <p:cTn id="95" dur="664" tmFilter="0.0,0.0; 0.25,0.07; 0.50,0.2; 0.75,0.467; 1.0,1.0">
                                          <p:stCondLst>
                                            <p:cond delay="0"/>
                                          </p:stCondLst>
                                        </p:cTn>
                                        <p:tgtEl>
                                          <p:spTgt spid="16"/>
                                        </p:tgtEl>
                                        <p:attrNameLst>
                                          <p:attrName>ppt_y</p:attrName>
                                        </p:attrNameLst>
                                      </p:cBhvr>
                                      <p:tavLst>
                                        <p:tav tm="0" fmla="#ppt_y-sin(pi*$)/3">
                                          <p:val>
                                            <p:fltVal val="0.5"/>
                                          </p:val>
                                        </p:tav>
                                        <p:tav tm="100000">
                                          <p:val>
                                            <p:fltVal val="1"/>
                                          </p:val>
                                        </p:tav>
                                      </p:tavLst>
                                    </p:anim>
                                    <p:anim calcmode="lin" valueType="num">
                                      <p:cBhvr>
                                        <p:cTn id="96" dur="664" tmFilter="0, 0; 0.125,0.2665; 0.25,0.4; 0.375,0.465; 0.5,0.5;  0.625,0.535; 0.75,0.6; 0.875,0.7335; 1,1">
                                          <p:stCondLst>
                                            <p:cond delay="664"/>
                                          </p:stCondLst>
                                        </p:cTn>
                                        <p:tgtEl>
                                          <p:spTgt spid="16"/>
                                        </p:tgtEl>
                                        <p:attrNameLst>
                                          <p:attrName>ppt_y</p:attrName>
                                        </p:attrNameLst>
                                      </p:cBhvr>
                                      <p:tavLst>
                                        <p:tav tm="0" fmla="#ppt_y-sin(pi*$)/9">
                                          <p:val>
                                            <p:fltVal val="0"/>
                                          </p:val>
                                        </p:tav>
                                        <p:tav tm="100000">
                                          <p:val>
                                            <p:fltVal val="1"/>
                                          </p:val>
                                        </p:tav>
                                      </p:tavLst>
                                    </p:anim>
                                    <p:anim calcmode="lin" valueType="num">
                                      <p:cBhvr>
                                        <p:cTn id="97" dur="332" tmFilter="0, 0; 0.125,0.2665; 0.25,0.4; 0.375,0.465; 0.5,0.5;  0.625,0.535; 0.75,0.6; 0.875,0.7335; 1,1">
                                          <p:stCondLst>
                                            <p:cond delay="1324"/>
                                          </p:stCondLst>
                                        </p:cTn>
                                        <p:tgtEl>
                                          <p:spTgt spid="16"/>
                                        </p:tgtEl>
                                        <p:attrNameLst>
                                          <p:attrName>ppt_y</p:attrName>
                                        </p:attrNameLst>
                                      </p:cBhvr>
                                      <p:tavLst>
                                        <p:tav tm="0" fmla="#ppt_y-sin(pi*$)/27">
                                          <p:val>
                                            <p:fltVal val="0"/>
                                          </p:val>
                                        </p:tav>
                                        <p:tav tm="100000">
                                          <p:val>
                                            <p:fltVal val="1"/>
                                          </p:val>
                                        </p:tav>
                                      </p:tavLst>
                                    </p:anim>
                                    <p:anim calcmode="lin" valueType="num">
                                      <p:cBhvr>
                                        <p:cTn id="98" dur="164" tmFilter="0, 0; 0.125,0.2665; 0.25,0.4; 0.375,0.465; 0.5,0.5;  0.625,0.535; 0.75,0.6; 0.875,0.7335; 1,1">
                                          <p:stCondLst>
                                            <p:cond delay="1656"/>
                                          </p:stCondLst>
                                        </p:cTn>
                                        <p:tgtEl>
                                          <p:spTgt spid="16"/>
                                        </p:tgtEl>
                                        <p:attrNameLst>
                                          <p:attrName>ppt_y</p:attrName>
                                        </p:attrNameLst>
                                      </p:cBhvr>
                                      <p:tavLst>
                                        <p:tav tm="0" fmla="#ppt_y-sin(pi*$)/81">
                                          <p:val>
                                            <p:fltVal val="0"/>
                                          </p:val>
                                        </p:tav>
                                        <p:tav tm="100000">
                                          <p:val>
                                            <p:fltVal val="1"/>
                                          </p:val>
                                        </p:tav>
                                      </p:tavLst>
                                    </p:anim>
                                    <p:animScale>
                                      <p:cBhvr>
                                        <p:cTn id="99" dur="26">
                                          <p:stCondLst>
                                            <p:cond delay="650"/>
                                          </p:stCondLst>
                                        </p:cTn>
                                        <p:tgtEl>
                                          <p:spTgt spid="16"/>
                                        </p:tgtEl>
                                      </p:cBhvr>
                                      <p:to x="100000" y="60000"/>
                                    </p:animScale>
                                    <p:animScale>
                                      <p:cBhvr>
                                        <p:cTn id="100" dur="166" decel="50000">
                                          <p:stCondLst>
                                            <p:cond delay="676"/>
                                          </p:stCondLst>
                                        </p:cTn>
                                        <p:tgtEl>
                                          <p:spTgt spid="16"/>
                                        </p:tgtEl>
                                      </p:cBhvr>
                                      <p:to x="100000" y="100000"/>
                                    </p:animScale>
                                    <p:animScale>
                                      <p:cBhvr>
                                        <p:cTn id="101" dur="26">
                                          <p:stCondLst>
                                            <p:cond delay="1312"/>
                                          </p:stCondLst>
                                        </p:cTn>
                                        <p:tgtEl>
                                          <p:spTgt spid="16"/>
                                        </p:tgtEl>
                                      </p:cBhvr>
                                      <p:to x="100000" y="80000"/>
                                    </p:animScale>
                                    <p:animScale>
                                      <p:cBhvr>
                                        <p:cTn id="102" dur="166" decel="50000">
                                          <p:stCondLst>
                                            <p:cond delay="1338"/>
                                          </p:stCondLst>
                                        </p:cTn>
                                        <p:tgtEl>
                                          <p:spTgt spid="16"/>
                                        </p:tgtEl>
                                      </p:cBhvr>
                                      <p:to x="100000" y="100000"/>
                                    </p:animScale>
                                    <p:animScale>
                                      <p:cBhvr>
                                        <p:cTn id="103" dur="26">
                                          <p:stCondLst>
                                            <p:cond delay="1642"/>
                                          </p:stCondLst>
                                        </p:cTn>
                                        <p:tgtEl>
                                          <p:spTgt spid="16"/>
                                        </p:tgtEl>
                                      </p:cBhvr>
                                      <p:to x="100000" y="90000"/>
                                    </p:animScale>
                                    <p:animScale>
                                      <p:cBhvr>
                                        <p:cTn id="104" dur="166" decel="50000">
                                          <p:stCondLst>
                                            <p:cond delay="1668"/>
                                          </p:stCondLst>
                                        </p:cTn>
                                        <p:tgtEl>
                                          <p:spTgt spid="16"/>
                                        </p:tgtEl>
                                      </p:cBhvr>
                                      <p:to x="100000" y="100000"/>
                                    </p:animScale>
                                    <p:animScale>
                                      <p:cBhvr>
                                        <p:cTn id="105" dur="26">
                                          <p:stCondLst>
                                            <p:cond delay="1808"/>
                                          </p:stCondLst>
                                        </p:cTn>
                                        <p:tgtEl>
                                          <p:spTgt spid="16"/>
                                        </p:tgtEl>
                                      </p:cBhvr>
                                      <p:to x="100000" y="95000"/>
                                    </p:animScale>
                                    <p:animScale>
                                      <p:cBhvr>
                                        <p:cTn id="106" dur="166" decel="50000">
                                          <p:stCondLst>
                                            <p:cond delay="1834"/>
                                          </p:stCondLst>
                                        </p:cTn>
                                        <p:tgtEl>
                                          <p:spTgt spid="16"/>
                                        </p:tgtEl>
                                      </p:cBhvr>
                                      <p:to x="100000" y="100000"/>
                                    </p:animScale>
                                  </p:childTnLst>
                                </p:cTn>
                              </p:par>
                            </p:childTnLst>
                          </p:cTn>
                        </p:par>
                      </p:childTnLst>
                    </p:cTn>
                  </p:par>
                  <p:par>
                    <p:cTn id="107" fill="hold">
                      <p:stCondLst>
                        <p:cond delay="indefinite"/>
                      </p:stCondLst>
                      <p:childTnLst>
                        <p:par>
                          <p:cTn id="108" fill="hold">
                            <p:stCondLst>
                              <p:cond delay="0"/>
                            </p:stCondLst>
                            <p:childTnLst>
                              <p:par>
                                <p:cTn id="109" presetID="26" presetClass="entr" presetSubtype="0" fill="hold" nodeType="clickEffect">
                                  <p:stCondLst>
                                    <p:cond delay="0"/>
                                  </p:stCondLst>
                                  <p:childTnLst>
                                    <p:set>
                                      <p:cBhvr>
                                        <p:cTn id="110" dur="1" fill="hold">
                                          <p:stCondLst>
                                            <p:cond delay="0"/>
                                          </p:stCondLst>
                                        </p:cTn>
                                        <p:tgtEl>
                                          <p:spTgt spid="18"/>
                                        </p:tgtEl>
                                        <p:attrNameLst>
                                          <p:attrName>style.visibility</p:attrName>
                                        </p:attrNameLst>
                                      </p:cBhvr>
                                      <p:to>
                                        <p:strVal val="visible"/>
                                      </p:to>
                                    </p:set>
                                    <p:animEffect transition="in" filter="wipe(down)">
                                      <p:cBhvr>
                                        <p:cTn id="111" dur="580">
                                          <p:stCondLst>
                                            <p:cond delay="0"/>
                                          </p:stCondLst>
                                        </p:cTn>
                                        <p:tgtEl>
                                          <p:spTgt spid="18"/>
                                        </p:tgtEl>
                                      </p:cBhvr>
                                    </p:animEffect>
                                    <p:anim calcmode="lin" valueType="num">
                                      <p:cBhvr>
                                        <p:cTn id="112" dur="1822" tmFilter="0,0; 0.14,0.36; 0.43,0.73; 0.71,0.91; 1.0,1.0">
                                          <p:stCondLst>
                                            <p:cond delay="0"/>
                                          </p:stCondLst>
                                        </p:cTn>
                                        <p:tgtEl>
                                          <p:spTgt spid="18"/>
                                        </p:tgtEl>
                                        <p:attrNameLst>
                                          <p:attrName>ppt_x</p:attrName>
                                        </p:attrNameLst>
                                      </p:cBhvr>
                                      <p:tavLst>
                                        <p:tav tm="0">
                                          <p:val>
                                            <p:strVal val="#ppt_x-0.25"/>
                                          </p:val>
                                        </p:tav>
                                        <p:tav tm="100000">
                                          <p:val>
                                            <p:strVal val="#ppt_x"/>
                                          </p:val>
                                        </p:tav>
                                      </p:tavLst>
                                    </p:anim>
                                    <p:anim calcmode="lin" valueType="num">
                                      <p:cBhvr>
                                        <p:cTn id="113" dur="664" tmFilter="0.0,0.0; 0.25,0.07; 0.50,0.2; 0.75,0.467; 1.0,1.0">
                                          <p:stCondLst>
                                            <p:cond delay="0"/>
                                          </p:stCondLst>
                                        </p:cTn>
                                        <p:tgtEl>
                                          <p:spTgt spid="18"/>
                                        </p:tgtEl>
                                        <p:attrNameLst>
                                          <p:attrName>ppt_y</p:attrName>
                                        </p:attrNameLst>
                                      </p:cBhvr>
                                      <p:tavLst>
                                        <p:tav tm="0" fmla="#ppt_y-sin(pi*$)/3">
                                          <p:val>
                                            <p:fltVal val="0.5"/>
                                          </p:val>
                                        </p:tav>
                                        <p:tav tm="100000">
                                          <p:val>
                                            <p:fltVal val="1"/>
                                          </p:val>
                                        </p:tav>
                                      </p:tavLst>
                                    </p:anim>
                                    <p:anim calcmode="lin" valueType="num">
                                      <p:cBhvr>
                                        <p:cTn id="114" dur="664" tmFilter="0, 0; 0.125,0.2665; 0.25,0.4; 0.375,0.465; 0.5,0.5;  0.625,0.535; 0.75,0.6; 0.875,0.7335; 1,1">
                                          <p:stCondLst>
                                            <p:cond delay="664"/>
                                          </p:stCondLst>
                                        </p:cTn>
                                        <p:tgtEl>
                                          <p:spTgt spid="18"/>
                                        </p:tgtEl>
                                        <p:attrNameLst>
                                          <p:attrName>ppt_y</p:attrName>
                                        </p:attrNameLst>
                                      </p:cBhvr>
                                      <p:tavLst>
                                        <p:tav tm="0" fmla="#ppt_y-sin(pi*$)/9">
                                          <p:val>
                                            <p:fltVal val="0"/>
                                          </p:val>
                                        </p:tav>
                                        <p:tav tm="100000">
                                          <p:val>
                                            <p:fltVal val="1"/>
                                          </p:val>
                                        </p:tav>
                                      </p:tavLst>
                                    </p:anim>
                                    <p:anim calcmode="lin" valueType="num">
                                      <p:cBhvr>
                                        <p:cTn id="115" dur="332" tmFilter="0, 0; 0.125,0.2665; 0.25,0.4; 0.375,0.465; 0.5,0.5;  0.625,0.535; 0.75,0.6; 0.875,0.7335; 1,1">
                                          <p:stCondLst>
                                            <p:cond delay="1324"/>
                                          </p:stCondLst>
                                        </p:cTn>
                                        <p:tgtEl>
                                          <p:spTgt spid="18"/>
                                        </p:tgtEl>
                                        <p:attrNameLst>
                                          <p:attrName>ppt_y</p:attrName>
                                        </p:attrNameLst>
                                      </p:cBhvr>
                                      <p:tavLst>
                                        <p:tav tm="0" fmla="#ppt_y-sin(pi*$)/27">
                                          <p:val>
                                            <p:fltVal val="0"/>
                                          </p:val>
                                        </p:tav>
                                        <p:tav tm="100000">
                                          <p:val>
                                            <p:fltVal val="1"/>
                                          </p:val>
                                        </p:tav>
                                      </p:tavLst>
                                    </p:anim>
                                    <p:anim calcmode="lin" valueType="num">
                                      <p:cBhvr>
                                        <p:cTn id="116" dur="164" tmFilter="0, 0; 0.125,0.2665; 0.25,0.4; 0.375,0.465; 0.5,0.5;  0.625,0.535; 0.75,0.6; 0.875,0.7335; 1,1">
                                          <p:stCondLst>
                                            <p:cond delay="1656"/>
                                          </p:stCondLst>
                                        </p:cTn>
                                        <p:tgtEl>
                                          <p:spTgt spid="18"/>
                                        </p:tgtEl>
                                        <p:attrNameLst>
                                          <p:attrName>ppt_y</p:attrName>
                                        </p:attrNameLst>
                                      </p:cBhvr>
                                      <p:tavLst>
                                        <p:tav tm="0" fmla="#ppt_y-sin(pi*$)/81">
                                          <p:val>
                                            <p:fltVal val="0"/>
                                          </p:val>
                                        </p:tav>
                                        <p:tav tm="100000">
                                          <p:val>
                                            <p:fltVal val="1"/>
                                          </p:val>
                                        </p:tav>
                                      </p:tavLst>
                                    </p:anim>
                                    <p:animScale>
                                      <p:cBhvr>
                                        <p:cTn id="117" dur="26">
                                          <p:stCondLst>
                                            <p:cond delay="650"/>
                                          </p:stCondLst>
                                        </p:cTn>
                                        <p:tgtEl>
                                          <p:spTgt spid="18"/>
                                        </p:tgtEl>
                                      </p:cBhvr>
                                      <p:to x="100000" y="60000"/>
                                    </p:animScale>
                                    <p:animScale>
                                      <p:cBhvr>
                                        <p:cTn id="118" dur="166" decel="50000">
                                          <p:stCondLst>
                                            <p:cond delay="676"/>
                                          </p:stCondLst>
                                        </p:cTn>
                                        <p:tgtEl>
                                          <p:spTgt spid="18"/>
                                        </p:tgtEl>
                                      </p:cBhvr>
                                      <p:to x="100000" y="100000"/>
                                    </p:animScale>
                                    <p:animScale>
                                      <p:cBhvr>
                                        <p:cTn id="119" dur="26">
                                          <p:stCondLst>
                                            <p:cond delay="1312"/>
                                          </p:stCondLst>
                                        </p:cTn>
                                        <p:tgtEl>
                                          <p:spTgt spid="18"/>
                                        </p:tgtEl>
                                      </p:cBhvr>
                                      <p:to x="100000" y="80000"/>
                                    </p:animScale>
                                    <p:animScale>
                                      <p:cBhvr>
                                        <p:cTn id="120" dur="166" decel="50000">
                                          <p:stCondLst>
                                            <p:cond delay="1338"/>
                                          </p:stCondLst>
                                        </p:cTn>
                                        <p:tgtEl>
                                          <p:spTgt spid="18"/>
                                        </p:tgtEl>
                                      </p:cBhvr>
                                      <p:to x="100000" y="100000"/>
                                    </p:animScale>
                                    <p:animScale>
                                      <p:cBhvr>
                                        <p:cTn id="121" dur="26">
                                          <p:stCondLst>
                                            <p:cond delay="1642"/>
                                          </p:stCondLst>
                                        </p:cTn>
                                        <p:tgtEl>
                                          <p:spTgt spid="18"/>
                                        </p:tgtEl>
                                      </p:cBhvr>
                                      <p:to x="100000" y="90000"/>
                                    </p:animScale>
                                    <p:animScale>
                                      <p:cBhvr>
                                        <p:cTn id="122" dur="166" decel="50000">
                                          <p:stCondLst>
                                            <p:cond delay="1668"/>
                                          </p:stCondLst>
                                        </p:cTn>
                                        <p:tgtEl>
                                          <p:spTgt spid="18"/>
                                        </p:tgtEl>
                                      </p:cBhvr>
                                      <p:to x="100000" y="100000"/>
                                    </p:animScale>
                                    <p:animScale>
                                      <p:cBhvr>
                                        <p:cTn id="123" dur="26">
                                          <p:stCondLst>
                                            <p:cond delay="1808"/>
                                          </p:stCondLst>
                                        </p:cTn>
                                        <p:tgtEl>
                                          <p:spTgt spid="18"/>
                                        </p:tgtEl>
                                      </p:cBhvr>
                                      <p:to x="100000" y="95000"/>
                                    </p:animScale>
                                    <p:animScale>
                                      <p:cBhvr>
                                        <p:cTn id="124" dur="166" decel="50000">
                                          <p:stCondLst>
                                            <p:cond delay="1834"/>
                                          </p:stCondLst>
                                        </p:cTn>
                                        <p:tgtEl>
                                          <p:spTgt spid="18"/>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b="1" dirty="0" smtClean="0"/>
              <a:t>Daytime Walk-In Crisis Services</a:t>
            </a:r>
          </a:p>
          <a:p>
            <a:r>
              <a:rPr lang="en-US" b="1" dirty="0" smtClean="0"/>
              <a:t>MOCARS 24 hours crisis Line </a:t>
            </a:r>
          </a:p>
          <a:p>
            <a:r>
              <a:rPr lang="en-US" b="1" dirty="0" smtClean="0"/>
              <a:t>MOCARS follow-Up</a:t>
            </a:r>
          </a:p>
          <a:p>
            <a:r>
              <a:rPr lang="en-US" b="1" dirty="0" smtClean="0"/>
              <a:t>24 Hour Crisis Response to hospitals, Jail, residential facilities, etc. </a:t>
            </a:r>
          </a:p>
          <a:p>
            <a:r>
              <a:rPr lang="en-US" b="1" dirty="0" smtClean="0"/>
              <a:t>Crisis Risk Assessment</a:t>
            </a:r>
          </a:p>
          <a:p>
            <a:r>
              <a:rPr lang="en-US" b="1" dirty="0" smtClean="0"/>
              <a:t>Obtain hospital placement</a:t>
            </a:r>
          </a:p>
          <a:p>
            <a:r>
              <a:rPr lang="en-US" b="1" dirty="0" smtClean="0"/>
              <a:t>Complete court order if needed</a:t>
            </a:r>
          </a:p>
          <a:p>
            <a:r>
              <a:rPr lang="en-US" b="1" dirty="0" smtClean="0"/>
              <a:t>Referrals for outpatient Services/ Safety Plan </a:t>
            </a:r>
            <a:endParaRPr lang="en-US" b="1" dirty="0"/>
          </a:p>
        </p:txBody>
      </p:sp>
      <p:sp>
        <p:nvSpPr>
          <p:cNvPr id="3" name="Title 2"/>
          <p:cNvSpPr>
            <a:spLocks noGrp="1"/>
          </p:cNvSpPr>
          <p:nvPr>
            <p:ph type="title"/>
          </p:nvPr>
        </p:nvSpPr>
        <p:spPr/>
        <p:txBody>
          <a:bodyPr>
            <a:normAutofit fontScale="90000"/>
          </a:bodyPr>
          <a:lstStyle/>
          <a:p>
            <a:r>
              <a:rPr lang="en-US" dirty="0">
                <a:solidFill>
                  <a:schemeClr val="tx1"/>
                </a:solidFill>
              </a:rPr>
              <a:t>Emergency Services provided by Community Counseling Center</a:t>
            </a:r>
            <a:endParaRPr lang="en-US" dirty="0"/>
          </a:p>
        </p:txBody>
      </p:sp>
      <p:pic>
        <p:nvPicPr>
          <p:cNvPr id="1026" name="Picture 2" descr="C:\Users\sdmiller\AppData\Local\Microsoft\Windows\Temporary Internet Files\Content.IE5\NGLCRITD\crisis[1].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98080" y="5140853"/>
            <a:ext cx="1645920" cy="16738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1099410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1" y="1828800"/>
            <a:ext cx="7924800" cy="4724400"/>
          </a:xfrm>
        </p:spPr>
        <p:txBody>
          <a:bodyPr>
            <a:normAutofit fontScale="85000" lnSpcReduction="10000"/>
          </a:bodyPr>
          <a:lstStyle/>
          <a:p>
            <a:r>
              <a:rPr lang="en-US" sz="2600" dirty="0" smtClean="0">
                <a:latin typeface="Calibri" panose="020F0502020204030204" pitchFamily="34" charset="0"/>
              </a:rPr>
              <a:t>Affidavits- </a:t>
            </a:r>
            <a:r>
              <a:rPr lang="en-US" sz="2600" dirty="0">
                <a:latin typeface="Calibri" panose="020F0502020204030204" pitchFamily="34" charset="0"/>
              </a:rPr>
              <a:t>address issues of mental health </a:t>
            </a:r>
            <a:r>
              <a:rPr lang="en-US" sz="2600" dirty="0" smtClean="0">
                <a:latin typeface="Calibri" panose="020F0502020204030204" pitchFamily="34" charset="0"/>
              </a:rPr>
              <a:t>harm. It answers </a:t>
            </a:r>
            <a:r>
              <a:rPr lang="en-US" sz="2600" dirty="0">
                <a:latin typeface="Calibri" panose="020F0502020204030204" pitchFamily="34" charset="0"/>
              </a:rPr>
              <a:t>who, what, when, where, and how. Describes these behaviors and statements that suggests the person may be harmful</a:t>
            </a:r>
          </a:p>
          <a:p>
            <a:r>
              <a:rPr lang="en-US" sz="2600" b="1" dirty="0" smtClean="0"/>
              <a:t>Example:  Client reported to this Counselor that he has thoughts of suicide by firearm, states if “I’m is going to do it, it will be in front of others.” Client also states if he completes suicide he is having thoughts to kill others before he takes his own life. Client reports increased depression, poor sleep, and poor appetite due to a recent breakup. Client also has a history of alcohol abuse, reporting he drinks a 12 pack a day. States when detoxing he has black outs and becomes physically aggressive. Client reports he is scared of what he may do.  Due to client’s thoughts of suicide and homicide he may be a risk of harm to himself or others. </a:t>
            </a:r>
            <a:endParaRPr lang="en-US" sz="2600" b="1" dirty="0"/>
          </a:p>
        </p:txBody>
      </p:sp>
      <p:sp>
        <p:nvSpPr>
          <p:cNvPr id="3" name="Title 2"/>
          <p:cNvSpPr>
            <a:spLocks noGrp="1"/>
          </p:cNvSpPr>
          <p:nvPr>
            <p:ph type="title"/>
          </p:nvPr>
        </p:nvSpPr>
        <p:spPr/>
        <p:txBody>
          <a:bodyPr/>
          <a:lstStyle/>
          <a:p>
            <a:r>
              <a:rPr lang="en-US" dirty="0" smtClean="0">
                <a:solidFill>
                  <a:schemeClr val="tx1"/>
                </a:solidFill>
                <a:latin typeface="Calibri" panose="020F0502020204030204" pitchFamily="34" charset="0"/>
              </a:rPr>
              <a:t>DMH 142 Affidavit</a:t>
            </a:r>
            <a:endParaRPr lang="en-US" dirty="0">
              <a:solidFill>
                <a:schemeClr val="tx1"/>
              </a:solidFill>
              <a:latin typeface="Calibri" panose="020F0502020204030204" pitchFamily="34" charset="0"/>
            </a:endParaRPr>
          </a:p>
        </p:txBody>
      </p:sp>
    </p:spTree>
    <p:extLst>
      <p:ext uri="{BB962C8B-B14F-4D97-AF65-F5344CB8AC3E}">
        <p14:creationId xmlns:p14="http://schemas.microsoft.com/office/powerpoint/2010/main" val="171262046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676400"/>
            <a:ext cx="7408333" cy="4876800"/>
          </a:xfrm>
        </p:spPr>
        <p:txBody>
          <a:bodyPr>
            <a:normAutofit/>
          </a:bodyPr>
          <a:lstStyle/>
          <a:p>
            <a:pPr marL="0" indent="0" algn="ctr">
              <a:buNone/>
            </a:pPr>
            <a:r>
              <a:rPr lang="en-US" sz="2000" b="1" dirty="0">
                <a:latin typeface="Times New Roman" panose="02020603050405020304" pitchFamily="18" charset="0"/>
                <a:cs typeface="Times New Roman" panose="02020603050405020304" pitchFamily="18" charset="0"/>
              </a:rPr>
              <a:t>Affidavit Writing</a:t>
            </a:r>
          </a:p>
          <a:p>
            <a:pPr marL="0" indent="0">
              <a:buNone/>
            </a:pPr>
            <a:r>
              <a:rPr lang="en-US" sz="2000" b="1" dirty="0">
                <a:latin typeface="Times New Roman" panose="02020603050405020304" pitchFamily="18" charset="0"/>
                <a:cs typeface="Times New Roman" panose="02020603050405020304" pitchFamily="18" charset="0"/>
              </a:rPr>
              <a:t>As a class let’s write a quick statement for this situation:</a:t>
            </a:r>
          </a:p>
          <a:p>
            <a:pPr indent="-342900"/>
            <a:r>
              <a:rPr lang="en-US" sz="2000" b="1" dirty="0">
                <a:latin typeface="Times New Roman" panose="02020603050405020304" pitchFamily="18" charset="0"/>
                <a:cs typeface="Times New Roman" panose="02020603050405020304" pitchFamily="18" charset="0"/>
              </a:rPr>
              <a:t>A local motel calls about a disturbance in a room. When you arrive you see a man at the room wearing a heavy coat, but it is summer. </a:t>
            </a:r>
          </a:p>
          <a:p>
            <a:pPr indent="-342900"/>
            <a:r>
              <a:rPr lang="en-US" sz="2000" b="1" dirty="0">
                <a:latin typeface="Times New Roman" panose="02020603050405020304" pitchFamily="18" charset="0"/>
                <a:cs typeface="Times New Roman" panose="02020603050405020304" pitchFamily="18" charset="0"/>
              </a:rPr>
              <a:t>You enter the room and see the </a:t>
            </a:r>
            <a:r>
              <a:rPr lang="en-US" sz="2000" b="1" dirty="0" err="1">
                <a:latin typeface="Times New Roman" panose="02020603050405020304" pitchFamily="18" charset="0"/>
                <a:cs typeface="Times New Roman" panose="02020603050405020304" pitchFamily="18" charset="0"/>
              </a:rPr>
              <a:t>tv</a:t>
            </a:r>
            <a:r>
              <a:rPr lang="en-US" sz="2000" b="1" dirty="0">
                <a:latin typeface="Times New Roman" panose="02020603050405020304" pitchFamily="18" charset="0"/>
                <a:cs typeface="Times New Roman" panose="02020603050405020304" pitchFamily="18" charset="0"/>
              </a:rPr>
              <a:t> is broken. There are two empty pill bottles on the counter. Respondent states he doesn’t know what happened, he indicates he turned the </a:t>
            </a:r>
            <a:r>
              <a:rPr lang="en-US" sz="2000" b="1" dirty="0" err="1">
                <a:latin typeface="Times New Roman" panose="02020603050405020304" pitchFamily="18" charset="0"/>
                <a:cs typeface="Times New Roman" panose="02020603050405020304" pitchFamily="18" charset="0"/>
              </a:rPr>
              <a:t>tv</a:t>
            </a:r>
            <a:r>
              <a:rPr lang="en-US" sz="2000" b="1" dirty="0">
                <a:latin typeface="Times New Roman" panose="02020603050405020304" pitchFamily="18" charset="0"/>
                <a:cs typeface="Times New Roman" panose="02020603050405020304" pitchFamily="18" charset="0"/>
              </a:rPr>
              <a:t> off because the motel owner had been watching him through it. </a:t>
            </a:r>
          </a:p>
          <a:p>
            <a:pPr indent="-342900"/>
            <a:r>
              <a:rPr lang="en-US" sz="2000" b="1" dirty="0">
                <a:latin typeface="Times New Roman" panose="02020603050405020304" pitchFamily="18" charset="0"/>
                <a:cs typeface="Times New Roman" panose="02020603050405020304" pitchFamily="18" charset="0"/>
              </a:rPr>
              <a:t>Respondent thanked you for being able to hear his thoughts when he needed you. Respondent asked you to give him a ride to the Emerson Bridge. He has tried to jump from this bridge before.</a:t>
            </a:r>
          </a:p>
          <a:p>
            <a:pPr marL="0" indent="0">
              <a:buNone/>
            </a:pPr>
            <a:endParaRPr lang="en-US" sz="2800" dirty="0"/>
          </a:p>
          <a:p>
            <a:pPr marL="0" indent="0">
              <a:buNone/>
            </a:pPr>
            <a:endParaRPr lang="en-US" sz="2800" dirty="0"/>
          </a:p>
          <a:p>
            <a:pPr marL="0" indent="0">
              <a:buNone/>
            </a:pPr>
            <a:endParaRPr lang="en-US" sz="2800" dirty="0"/>
          </a:p>
        </p:txBody>
      </p:sp>
      <p:sp>
        <p:nvSpPr>
          <p:cNvPr id="3" name="Title 2"/>
          <p:cNvSpPr>
            <a:spLocks noGrp="1"/>
          </p:cNvSpPr>
          <p:nvPr>
            <p:ph type="title"/>
          </p:nvPr>
        </p:nvSpPr>
        <p:spPr/>
        <p:txBody>
          <a:bodyPr/>
          <a:lstStyle/>
          <a:p>
            <a:r>
              <a:rPr lang="en-US" dirty="0">
                <a:solidFill>
                  <a:schemeClr val="tx1"/>
                </a:solidFill>
                <a:latin typeface="Calibri" panose="020F0502020204030204" pitchFamily="34" charset="0"/>
              </a:rPr>
              <a:t>DMH 142 Affidavit</a:t>
            </a:r>
            <a:endParaRPr lang="en-US" dirty="0"/>
          </a:p>
        </p:txBody>
      </p:sp>
    </p:spTree>
    <p:extLst>
      <p:ext uri="{BB962C8B-B14F-4D97-AF65-F5344CB8AC3E}">
        <p14:creationId xmlns:p14="http://schemas.microsoft.com/office/powerpoint/2010/main" val="67656831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447800"/>
            <a:ext cx="8305800" cy="5410200"/>
          </a:xfrm>
        </p:spPr>
        <p:txBody>
          <a:bodyPr>
            <a:noAutofit/>
          </a:bodyPr>
          <a:lstStyle/>
          <a:p>
            <a:pPr marL="0" indent="0">
              <a:buNone/>
            </a:pPr>
            <a:r>
              <a:rPr lang="en-US" sz="2000" b="1" dirty="0" smtClean="0">
                <a:latin typeface="Times New Roman" panose="02020603050405020304" pitchFamily="18" charset="0"/>
                <a:cs typeface="Times New Roman" panose="02020603050405020304" pitchFamily="18" charset="0"/>
              </a:rPr>
              <a:t>29 year old female reports an increase in depression for the last 2 weeks related to family and financial stress. Client reports a decrease in appetite and poor sleep. Client reports passive suicidal thoughts presently however reports previous night she injected air into her vein, as an attempt of suicide however has a history of attempting this several times in the last month. Client has a history of cutting, last time a week ago, and past attempt of overdose 2 years ago. Client has had multiple past hospitalizations, most recent 2 weeks ago. Client denies substance abuse. Client lives alone. Client reports sees a psychiatrist, therapist, and case manager. Client reports her friends are supports. Client reports she is on disability. Client reports occasional auditory/visual hallucinations, last time a week ago, and her mood presents as calm, affect and speech are appropriate.  Client does not want to go to the hospital however is not confident that she can keep herself safe. However client is willing to safety plan including taking away access to self harm. </a:t>
            </a:r>
          </a:p>
          <a:p>
            <a:pPr marL="0" indent="0">
              <a:buNone/>
            </a:pPr>
            <a:r>
              <a:rPr lang="en-US" sz="2000" b="1" dirty="0" smtClean="0">
                <a:latin typeface="Times New Roman" panose="02020603050405020304" pitchFamily="18" charset="0"/>
                <a:cs typeface="Times New Roman" panose="02020603050405020304" pitchFamily="18" charset="0"/>
              </a:rPr>
              <a:t>Do you court order?</a:t>
            </a:r>
            <a:endParaRPr lang="en-US" sz="2000" b="1"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a:xfrm>
            <a:off x="457200" y="304800"/>
            <a:ext cx="8229600" cy="1252728"/>
          </a:xfrm>
        </p:spPr>
        <p:txBody>
          <a:bodyPr>
            <a:normAutofit/>
          </a:bodyPr>
          <a:lstStyle/>
          <a:p>
            <a:r>
              <a:rPr lang="en-US" sz="5400" dirty="0" smtClean="0">
                <a:solidFill>
                  <a:schemeClr val="tx1"/>
                </a:solidFill>
                <a:latin typeface="Calibri" panose="020F0502020204030204" pitchFamily="34" charset="0"/>
              </a:rPr>
              <a:t>Case Study</a:t>
            </a:r>
            <a:endParaRPr lang="en-US" sz="5400" dirty="0">
              <a:solidFill>
                <a:schemeClr val="tx1"/>
              </a:solidFill>
              <a:latin typeface="Calibri" panose="020F0502020204030204" pitchFamily="34" charset="0"/>
            </a:endParaRPr>
          </a:p>
        </p:txBody>
      </p:sp>
    </p:spTree>
    <p:extLst>
      <p:ext uri="{BB962C8B-B14F-4D97-AF65-F5344CB8AC3E}">
        <p14:creationId xmlns:p14="http://schemas.microsoft.com/office/powerpoint/2010/main" val="83603593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371600"/>
            <a:ext cx="8382000" cy="5486400"/>
          </a:xfrm>
        </p:spPr>
        <p:txBody>
          <a:bodyPr>
            <a:normAutofit fontScale="92500"/>
          </a:bodyPr>
          <a:lstStyle/>
          <a:p>
            <a:pPr marL="0" indent="0">
              <a:buNone/>
            </a:pPr>
            <a:r>
              <a:rPr lang="en-US" b="1" dirty="0" smtClean="0">
                <a:latin typeface="Times New Roman" panose="02020603050405020304" pitchFamily="18" charset="0"/>
                <a:cs typeface="Times New Roman" panose="02020603050405020304" pitchFamily="18" charset="0"/>
              </a:rPr>
              <a:t>23 year old </a:t>
            </a:r>
            <a:r>
              <a:rPr lang="en-US" b="1" dirty="0">
                <a:latin typeface="Times New Roman" panose="02020603050405020304" pitchFamily="18" charset="0"/>
                <a:cs typeface="Times New Roman" panose="02020603050405020304" pitchFamily="18" charset="0"/>
              </a:rPr>
              <a:t>female reports </a:t>
            </a:r>
            <a:r>
              <a:rPr lang="en-US" b="1" dirty="0" smtClean="0">
                <a:latin typeface="Times New Roman" panose="02020603050405020304" pitchFamily="18" charset="0"/>
                <a:cs typeface="Times New Roman" panose="02020603050405020304" pitchFamily="18" charset="0"/>
              </a:rPr>
              <a:t>yesterday </a:t>
            </a:r>
            <a:r>
              <a:rPr lang="en-US" b="1" dirty="0">
                <a:latin typeface="Times New Roman" panose="02020603050405020304" pitchFamily="18" charset="0"/>
                <a:cs typeface="Times New Roman" panose="02020603050405020304" pitchFamily="18" charset="0"/>
              </a:rPr>
              <a:t>morning, client went to husband’s home and saw another woman there and argued with husband and tried to fight the woman, and impulsively grabbed a kitchen knife and stabbed herself in the chest, husband then </a:t>
            </a:r>
            <a:r>
              <a:rPr lang="en-US" b="1" dirty="0" smtClean="0">
                <a:latin typeface="Times New Roman" panose="02020603050405020304" pitchFamily="18" charset="0"/>
                <a:cs typeface="Times New Roman" panose="02020603050405020304" pitchFamily="18" charset="0"/>
              </a:rPr>
              <a:t>brought her </a:t>
            </a:r>
            <a:r>
              <a:rPr lang="en-US" b="1" dirty="0">
                <a:latin typeface="Times New Roman" panose="02020603050405020304" pitchFamily="18" charset="0"/>
                <a:cs typeface="Times New Roman" panose="02020603050405020304" pitchFamily="18" charset="0"/>
              </a:rPr>
              <a:t>to </a:t>
            </a:r>
            <a:r>
              <a:rPr lang="en-US" b="1" dirty="0" smtClean="0">
                <a:latin typeface="Times New Roman" panose="02020603050405020304" pitchFamily="18" charset="0"/>
                <a:cs typeface="Times New Roman" panose="02020603050405020304" pitchFamily="18" charset="0"/>
              </a:rPr>
              <a:t>the ER. Client has been medically cleared however, required wounds were substantial. </a:t>
            </a:r>
            <a:r>
              <a:rPr lang="en-US" b="1" dirty="0">
                <a:latin typeface="Times New Roman" panose="02020603050405020304" pitchFamily="18" charset="0"/>
                <a:cs typeface="Times New Roman" panose="02020603050405020304" pitchFamily="18" charset="0"/>
              </a:rPr>
              <a:t>Client reports her and her husband have been separated since May and have a 2 year old son. Client reports depression since the separation and poor sleep. Client denies any SI at this time, reports she regrets doing it. Client reports she broke down and impulsively stabbed herself</a:t>
            </a:r>
            <a:r>
              <a:rPr lang="en-US" b="1" dirty="0" smtClean="0">
                <a:latin typeface="Times New Roman" panose="02020603050405020304" pitchFamily="18" charset="0"/>
                <a:cs typeface="Times New Roman" panose="02020603050405020304" pitchFamily="18" charset="0"/>
              </a:rPr>
              <a:t>. Client states she was aiming for her heart but her husband interfered and missed. </a:t>
            </a:r>
            <a:r>
              <a:rPr lang="en-US" b="1" dirty="0">
                <a:latin typeface="Times New Roman" panose="02020603050405020304" pitchFamily="18" charset="0"/>
                <a:cs typeface="Times New Roman" panose="02020603050405020304" pitchFamily="18" charset="0"/>
              </a:rPr>
              <a:t>Client denies past attempts. Client reports SI off and on during the separation, denies a plan. Client reports self harm by cutting, in front of her husband, the day of their separation to “get him to see how he’s hurting me.”, </a:t>
            </a:r>
            <a:r>
              <a:rPr lang="en-US" b="1" dirty="0" smtClean="0">
                <a:latin typeface="Times New Roman" panose="02020603050405020304" pitchFamily="18" charset="0"/>
                <a:cs typeface="Times New Roman" panose="02020603050405020304" pitchFamily="18" charset="0"/>
              </a:rPr>
              <a:t>no </a:t>
            </a:r>
            <a:r>
              <a:rPr lang="en-US" b="1" dirty="0">
                <a:latin typeface="Times New Roman" panose="02020603050405020304" pitchFamily="18" charset="0"/>
                <a:cs typeface="Times New Roman" panose="02020603050405020304" pitchFamily="18" charset="0"/>
              </a:rPr>
              <a:t>cutting since then. Client denies HI at this time. </a:t>
            </a:r>
            <a:r>
              <a:rPr lang="en-US" b="1" dirty="0" smtClean="0">
                <a:latin typeface="Times New Roman" panose="02020603050405020304" pitchFamily="18" charset="0"/>
                <a:cs typeface="Times New Roman" panose="02020603050405020304" pitchFamily="18" charset="0"/>
              </a:rPr>
              <a:t> Client refuses inpatient, states she is okay now. Do you court order?</a:t>
            </a:r>
            <a:endParaRPr lang="en-US" b="1"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p:txBody>
          <a:bodyPr>
            <a:normAutofit/>
          </a:bodyPr>
          <a:lstStyle/>
          <a:p>
            <a:r>
              <a:rPr lang="en-US" sz="5400" b="1" dirty="0" smtClean="0"/>
              <a:t>Case Study</a:t>
            </a:r>
            <a:endParaRPr lang="en-US" sz="5400" b="1" dirty="0"/>
          </a:p>
        </p:txBody>
      </p:sp>
    </p:spTree>
    <p:extLst>
      <p:ext uri="{BB962C8B-B14F-4D97-AF65-F5344CB8AC3E}">
        <p14:creationId xmlns:p14="http://schemas.microsoft.com/office/powerpoint/2010/main" val="392425790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3200" dirty="0"/>
              <a:t>Assessing and Managing Suicide Risk (AMSR) </a:t>
            </a:r>
          </a:p>
          <a:p>
            <a:r>
              <a:rPr lang="en-US" sz="3200" dirty="0"/>
              <a:t>Question, Persuade, Respond (QPR) </a:t>
            </a:r>
            <a:endParaRPr lang="en-US" sz="3200" dirty="0" smtClean="0"/>
          </a:p>
          <a:p>
            <a:r>
              <a:rPr lang="en-US" sz="3200" dirty="0" smtClean="0"/>
              <a:t>Community Counseling Center Suicide Conference </a:t>
            </a:r>
          </a:p>
          <a:p>
            <a:r>
              <a:rPr lang="en-US" sz="3200" dirty="0" smtClean="0"/>
              <a:t>Mental Health First Aid</a:t>
            </a:r>
            <a:endParaRPr lang="en-US" sz="3200" dirty="0"/>
          </a:p>
          <a:p>
            <a:endParaRPr lang="en-US" dirty="0"/>
          </a:p>
        </p:txBody>
      </p:sp>
      <p:sp>
        <p:nvSpPr>
          <p:cNvPr id="3" name="Title 2"/>
          <p:cNvSpPr>
            <a:spLocks noGrp="1"/>
          </p:cNvSpPr>
          <p:nvPr>
            <p:ph type="title"/>
          </p:nvPr>
        </p:nvSpPr>
        <p:spPr/>
        <p:txBody>
          <a:bodyPr/>
          <a:lstStyle/>
          <a:p>
            <a:r>
              <a:rPr lang="en-US" dirty="0" smtClean="0"/>
              <a:t>Training Resources</a:t>
            </a:r>
            <a:endParaRPr lang="en-US" dirty="0"/>
          </a:p>
        </p:txBody>
      </p:sp>
    </p:spTree>
    <p:extLst>
      <p:ext uri="{BB962C8B-B14F-4D97-AF65-F5344CB8AC3E}">
        <p14:creationId xmlns:p14="http://schemas.microsoft.com/office/powerpoint/2010/main" val="295119270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marL="0" indent="0" algn="ctr">
              <a:buNone/>
            </a:pPr>
            <a:r>
              <a:rPr lang="en-US" sz="3200" dirty="0">
                <a:latin typeface="Times New Roman" panose="02020603050405020304" pitchFamily="18" charset="0"/>
                <a:cs typeface="Times New Roman" panose="02020603050405020304" pitchFamily="18" charset="0"/>
              </a:rPr>
              <a:t>Thank </a:t>
            </a:r>
            <a:r>
              <a:rPr lang="en-US" sz="3200" dirty="0" smtClean="0">
                <a:latin typeface="Times New Roman" panose="02020603050405020304" pitchFamily="18" charset="0"/>
                <a:cs typeface="Times New Roman" panose="02020603050405020304" pitchFamily="18" charset="0"/>
              </a:rPr>
              <a:t>You!</a:t>
            </a:r>
            <a:endParaRPr lang="en-US" sz="3200" dirty="0">
              <a:latin typeface="Times New Roman" panose="02020603050405020304" pitchFamily="18" charset="0"/>
              <a:cs typeface="Times New Roman" panose="02020603050405020304" pitchFamily="18" charset="0"/>
            </a:endParaRPr>
          </a:p>
          <a:p>
            <a:pPr marL="0" indent="0">
              <a:buNone/>
            </a:pPr>
            <a:endParaRPr lang="en-US" sz="3200" dirty="0">
              <a:latin typeface="Times New Roman" panose="02020603050405020304" pitchFamily="18" charset="0"/>
              <a:cs typeface="Times New Roman" panose="02020603050405020304" pitchFamily="18" charset="0"/>
            </a:endParaRPr>
          </a:p>
          <a:p>
            <a:r>
              <a:rPr lang="en-US" sz="3200" dirty="0">
                <a:latin typeface="Times New Roman" panose="02020603050405020304" pitchFamily="18" charset="0"/>
                <a:cs typeface="Times New Roman" panose="02020603050405020304" pitchFamily="18" charset="0"/>
              </a:rPr>
              <a:t>Shawni Miller, MSW, </a:t>
            </a:r>
            <a:r>
              <a:rPr lang="en-US" sz="3200" dirty="0" smtClean="0">
                <a:latin typeface="Times New Roman" panose="02020603050405020304" pitchFamily="18" charset="0"/>
                <a:cs typeface="Times New Roman" panose="02020603050405020304" pitchFamily="18" charset="0"/>
              </a:rPr>
              <a:t>LCSW</a:t>
            </a:r>
            <a:endParaRPr lang="en-US" sz="3200" dirty="0">
              <a:latin typeface="Times New Roman" panose="02020603050405020304" pitchFamily="18" charset="0"/>
              <a:cs typeface="Times New Roman" panose="02020603050405020304" pitchFamily="18" charset="0"/>
            </a:endParaRPr>
          </a:p>
          <a:p>
            <a:r>
              <a:rPr lang="en-US" sz="3200" dirty="0">
                <a:latin typeface="Times New Roman" panose="02020603050405020304" pitchFamily="18" charset="0"/>
                <a:cs typeface="Times New Roman" panose="02020603050405020304" pitchFamily="18" charset="0"/>
              </a:rPr>
              <a:t>Emergency Services Supervisor</a:t>
            </a:r>
          </a:p>
          <a:p>
            <a:r>
              <a:rPr lang="en-US" sz="3200" dirty="0">
                <a:latin typeface="Times New Roman" panose="02020603050405020304" pitchFamily="18" charset="0"/>
                <a:cs typeface="Times New Roman" panose="02020603050405020304" pitchFamily="18" charset="0"/>
              </a:rPr>
              <a:t>Community Counseling Center</a:t>
            </a:r>
          </a:p>
          <a:p>
            <a:r>
              <a:rPr lang="en-US" sz="3200" b="1" dirty="0" smtClean="0">
                <a:latin typeface="Times New Roman" panose="02020603050405020304" pitchFamily="18" charset="0"/>
                <a:cs typeface="Times New Roman" panose="02020603050405020304" pitchFamily="18" charset="0"/>
                <a:hlinkClick r:id="rId2"/>
              </a:rPr>
              <a:t>sdmiller@cccntr.com</a:t>
            </a:r>
            <a:endParaRPr lang="en-US" sz="3200" b="1" dirty="0" smtClean="0">
              <a:latin typeface="Times New Roman" panose="02020603050405020304" pitchFamily="18" charset="0"/>
              <a:cs typeface="Times New Roman" panose="02020603050405020304" pitchFamily="18" charset="0"/>
            </a:endParaRPr>
          </a:p>
          <a:p>
            <a:r>
              <a:rPr lang="en-US" sz="3200" dirty="0" smtClean="0">
                <a:latin typeface="Times New Roman" panose="02020603050405020304" pitchFamily="18" charset="0"/>
                <a:cs typeface="Times New Roman" panose="02020603050405020304" pitchFamily="18" charset="0"/>
              </a:rPr>
              <a:t>573-382-9658</a:t>
            </a:r>
            <a:endParaRPr lang="en-US" sz="3200" dirty="0">
              <a:latin typeface="Times New Roman" panose="02020603050405020304" pitchFamily="18" charset="0"/>
              <a:cs typeface="Times New Roman" panose="02020603050405020304" pitchFamily="18" charset="0"/>
            </a:endParaRPr>
          </a:p>
          <a:p>
            <a:endParaRPr lang="en-US" dirty="0"/>
          </a:p>
        </p:txBody>
      </p:sp>
      <p:sp>
        <p:nvSpPr>
          <p:cNvPr id="3" name="Title 2"/>
          <p:cNvSpPr>
            <a:spLocks noGrp="1"/>
          </p:cNvSpPr>
          <p:nvPr>
            <p:ph type="title"/>
          </p:nvPr>
        </p:nvSpPr>
        <p:spPr/>
        <p:txBody>
          <a:bodyPr/>
          <a:lstStyle/>
          <a:p>
            <a:r>
              <a:rPr lang="en-US" dirty="0" smtClean="0"/>
              <a:t>Questions… </a:t>
            </a:r>
            <a:endParaRPr lang="en-US" dirty="0"/>
          </a:p>
        </p:txBody>
      </p:sp>
    </p:spTree>
    <p:extLst>
      <p:ext uri="{BB962C8B-B14F-4D97-AF65-F5344CB8AC3E}">
        <p14:creationId xmlns:p14="http://schemas.microsoft.com/office/powerpoint/2010/main" val="108266887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lvl="1">
              <a:buFont typeface="Wingdings" panose="05000000000000000000" pitchFamily="2" charset="2"/>
              <a:buChar char="v"/>
            </a:pPr>
            <a:r>
              <a:rPr lang="en-US" dirty="0" smtClean="0"/>
              <a:t>	Harrison</a:t>
            </a:r>
            <a:r>
              <a:rPr lang="en-US" dirty="0"/>
              <a:t>. K. Springfield News-Leader, “Psychiatrist: 96 hour holds save lives”, Feb, </a:t>
            </a:r>
            <a:r>
              <a:rPr lang="en-US" dirty="0" smtClean="0"/>
              <a:t>2015</a:t>
            </a:r>
          </a:p>
          <a:p>
            <a:pPr lvl="1">
              <a:buFont typeface="Wingdings" panose="05000000000000000000" pitchFamily="2" charset="2"/>
              <a:buChar char="v"/>
            </a:pPr>
            <a:r>
              <a:rPr lang="en-US" dirty="0" smtClean="0"/>
              <a:t>	B</a:t>
            </a:r>
            <a:r>
              <a:rPr lang="en-US" dirty="0"/>
              <a:t>. Stettin, J. </a:t>
            </a:r>
            <a:r>
              <a:rPr lang="en-US" dirty="0" err="1"/>
              <a:t>Geler</a:t>
            </a:r>
            <a:r>
              <a:rPr lang="en-US" dirty="0"/>
              <a:t>, K. </a:t>
            </a:r>
            <a:r>
              <a:rPr lang="en-US" dirty="0" err="1"/>
              <a:t>Ragosta</a:t>
            </a:r>
            <a:r>
              <a:rPr lang="en-US" dirty="0"/>
              <a:t>, K. Cohen, J. </a:t>
            </a:r>
            <a:r>
              <a:rPr lang="en-US" dirty="0" err="1"/>
              <a:t>Ghourwal</a:t>
            </a:r>
            <a:r>
              <a:rPr lang="en-US" dirty="0"/>
              <a:t>; “Mental health commitment laws, a survey of the states”, Treatment Advocacy Center, Feb. 2014, p. 7, 16, 18, 28. </a:t>
            </a:r>
            <a:endParaRPr lang="en-US" dirty="0" smtClean="0"/>
          </a:p>
          <a:p>
            <a:pPr lvl="1">
              <a:buFont typeface="Wingdings" panose="05000000000000000000" pitchFamily="2" charset="2"/>
              <a:buChar char="v"/>
            </a:pPr>
            <a:r>
              <a:rPr lang="en-US" dirty="0" smtClean="0"/>
              <a:t>	M</a:t>
            </a:r>
            <a:r>
              <a:rPr lang="en-US" dirty="0"/>
              <a:t>. </a:t>
            </a:r>
            <a:r>
              <a:rPr lang="en-US" dirty="0" err="1"/>
              <a:t>Testa</a:t>
            </a:r>
            <a:r>
              <a:rPr lang="en-US" dirty="0"/>
              <a:t>, S. West, Psychiatry (</a:t>
            </a:r>
            <a:r>
              <a:rPr lang="en-US" dirty="0" err="1"/>
              <a:t>Edgmat</a:t>
            </a:r>
            <a:r>
              <a:rPr lang="en-US" dirty="0"/>
              <a:t>), 2010 Octo, 7/10, p. 30-40. </a:t>
            </a:r>
            <a:endParaRPr lang="en-US" dirty="0" smtClean="0"/>
          </a:p>
          <a:p>
            <a:pPr lvl="1">
              <a:buFont typeface="Wingdings" panose="05000000000000000000" pitchFamily="2" charset="2"/>
              <a:buChar char="v"/>
            </a:pPr>
            <a:r>
              <a:rPr lang="en-US" b="1" i="1" dirty="0" smtClean="0"/>
              <a:t>	dmh</a:t>
            </a:r>
            <a:r>
              <a:rPr lang="en-US" i="1" dirty="0" smtClean="0"/>
              <a:t>.mo.gov/docs/</a:t>
            </a:r>
            <a:r>
              <a:rPr lang="en-US" i="1" dirty="0" err="1" smtClean="0"/>
              <a:t>mentalillness</a:t>
            </a:r>
            <a:r>
              <a:rPr lang="en-US" i="1" dirty="0" smtClean="0"/>
              <a:t>/refguidecidforms.pdf</a:t>
            </a:r>
            <a:endParaRPr lang="en-US" dirty="0"/>
          </a:p>
          <a:p>
            <a:pPr lvl="1">
              <a:buFont typeface="Wingdings" panose="05000000000000000000" pitchFamily="2" charset="2"/>
              <a:buChar char="v"/>
            </a:pPr>
            <a:r>
              <a:rPr lang="en-US" dirty="0" smtClean="0"/>
              <a:t>	Community Counseling Center, </a:t>
            </a:r>
            <a:r>
              <a:rPr lang="en-US" dirty="0" err="1" smtClean="0"/>
              <a:t>Mocars</a:t>
            </a:r>
            <a:r>
              <a:rPr lang="en-US" dirty="0" smtClean="0"/>
              <a:t> Data, for North and South Counties of Emergency Services.</a:t>
            </a:r>
          </a:p>
          <a:p>
            <a:pPr lvl="1" indent="-342900"/>
            <a:r>
              <a:rPr lang="en-US" dirty="0"/>
              <a:t>Missouri Revised Statutes: http://www.moga.mo.gov</a:t>
            </a:r>
          </a:p>
          <a:p>
            <a:pPr lvl="1" indent="-342900"/>
            <a:r>
              <a:rPr lang="en-US" dirty="0"/>
              <a:t>/</a:t>
            </a:r>
            <a:r>
              <a:rPr lang="en-US" dirty="0" err="1"/>
              <a:t>mostatutes</a:t>
            </a:r>
            <a:r>
              <a:rPr lang="en-US" dirty="0"/>
              <a:t>/</a:t>
            </a:r>
            <a:r>
              <a:rPr lang="en-US" dirty="0" err="1"/>
              <a:t>ChaptersIndex</a:t>
            </a:r>
            <a:r>
              <a:rPr lang="en-US" dirty="0"/>
              <a:t>/chaptIndex632.html</a:t>
            </a:r>
          </a:p>
          <a:p>
            <a:pPr lvl="1">
              <a:buFont typeface="Wingdings" panose="05000000000000000000" pitchFamily="2" charset="2"/>
              <a:buChar char="v"/>
            </a:pPr>
            <a:endParaRPr lang="en-US" dirty="0"/>
          </a:p>
        </p:txBody>
      </p:sp>
      <p:sp>
        <p:nvSpPr>
          <p:cNvPr id="3" name="Title 2"/>
          <p:cNvSpPr>
            <a:spLocks noGrp="1"/>
          </p:cNvSpPr>
          <p:nvPr>
            <p:ph type="title"/>
          </p:nvPr>
        </p:nvSpPr>
        <p:spPr/>
        <p:txBody>
          <a:bodyPr/>
          <a:lstStyle/>
          <a:p>
            <a:r>
              <a:rPr lang="en-US" dirty="0" smtClean="0">
                <a:solidFill>
                  <a:schemeClr val="tx1"/>
                </a:solidFill>
                <a:latin typeface="Calibri" panose="020F0502020204030204" pitchFamily="34" charset="0"/>
              </a:rPr>
              <a:t>References</a:t>
            </a:r>
            <a:endParaRPr lang="en-US" dirty="0">
              <a:solidFill>
                <a:schemeClr val="tx1"/>
              </a:solidFill>
              <a:latin typeface="Calibri" panose="020F0502020204030204" pitchFamily="34" charset="0"/>
            </a:endParaRPr>
          </a:p>
        </p:txBody>
      </p:sp>
    </p:spTree>
    <p:extLst>
      <p:ext uri="{BB962C8B-B14F-4D97-AF65-F5344CB8AC3E}">
        <p14:creationId xmlns:p14="http://schemas.microsoft.com/office/powerpoint/2010/main" val="2359751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14400" y="1676400"/>
            <a:ext cx="7408333" cy="3450696"/>
          </a:xfrm>
        </p:spPr>
        <p:txBody>
          <a:bodyPr>
            <a:noAutofit/>
          </a:bodyPr>
          <a:lstStyle/>
          <a:p>
            <a:pPr marL="0" indent="0">
              <a:buNone/>
            </a:pPr>
            <a:r>
              <a:rPr lang="en-US" b="1" dirty="0">
                <a:latin typeface="Calibri" panose="020F0502020204030204" pitchFamily="34" charset="0"/>
              </a:rPr>
              <a:t>Crisis Intervention involves outreach services for individuals who are at risk of harming themselves or </a:t>
            </a:r>
            <a:r>
              <a:rPr lang="en-US" b="1" dirty="0" smtClean="0">
                <a:latin typeface="Calibri" panose="020F0502020204030204" pitchFamily="34" charset="0"/>
              </a:rPr>
              <a:t>others. Community </a:t>
            </a:r>
            <a:r>
              <a:rPr lang="en-US" b="1" dirty="0">
                <a:latin typeface="Calibri" panose="020F0502020204030204" pitchFamily="34" charset="0"/>
              </a:rPr>
              <a:t>Counseling </a:t>
            </a:r>
            <a:r>
              <a:rPr lang="en-US" b="1" dirty="0" smtClean="0">
                <a:latin typeface="Calibri" panose="020F0502020204030204" pitchFamily="34" charset="0"/>
              </a:rPr>
              <a:t>Center with </a:t>
            </a:r>
            <a:r>
              <a:rPr lang="en-US" b="1" dirty="0">
                <a:latin typeface="Calibri" panose="020F0502020204030204" pitchFamily="34" charset="0"/>
              </a:rPr>
              <a:t>the Department of Mental Health (DMH) provides the 800 Crisis Line through a regional contract between DMH  </a:t>
            </a:r>
            <a:r>
              <a:rPr lang="en-US" b="1" dirty="0" smtClean="0">
                <a:latin typeface="Calibri" panose="020F0502020204030204" pitchFamily="34" charset="0"/>
              </a:rPr>
              <a:t>and the </a:t>
            </a:r>
            <a:r>
              <a:rPr lang="en-US" b="1" dirty="0">
                <a:latin typeface="Calibri" panose="020F0502020204030204" pitchFamily="34" charset="0"/>
              </a:rPr>
              <a:t>Behavioral Health Response (BHR) team in St. Louis, </a:t>
            </a:r>
            <a:r>
              <a:rPr lang="en-US" b="1" dirty="0" smtClean="0">
                <a:latin typeface="Calibri" panose="020F0502020204030204" pitchFamily="34" charset="0"/>
              </a:rPr>
              <a:t>MO. </a:t>
            </a:r>
            <a:r>
              <a:rPr lang="en-US" b="1" dirty="0">
                <a:latin typeface="Calibri" panose="020F0502020204030204" pitchFamily="34" charset="0"/>
              </a:rPr>
              <a:t>The system involves emergency calls to be screened by BHR which forwards callers' information to CCC's on-call crisis team. These professionals respond to individuals in </a:t>
            </a:r>
            <a:r>
              <a:rPr lang="en-US" b="1" dirty="0" smtClean="0">
                <a:latin typeface="Calibri" panose="020F0502020204030204" pitchFamily="34" charset="0"/>
              </a:rPr>
              <a:t>crisis with face-to-face </a:t>
            </a:r>
            <a:r>
              <a:rPr lang="en-US" b="1" dirty="0">
                <a:latin typeface="Calibri" panose="020F0502020204030204" pitchFamily="34" charset="0"/>
              </a:rPr>
              <a:t>interventions at clinic </a:t>
            </a:r>
            <a:r>
              <a:rPr lang="en-US" b="1" dirty="0" smtClean="0">
                <a:latin typeface="Calibri" panose="020F0502020204030204" pitchFamily="34" charset="0"/>
              </a:rPr>
              <a:t>locations, </a:t>
            </a:r>
            <a:r>
              <a:rPr lang="en-US" b="1" dirty="0">
                <a:latin typeface="Calibri" panose="020F0502020204030204" pitchFamily="34" charset="0"/>
              </a:rPr>
              <a:t>in hospital emergency </a:t>
            </a:r>
            <a:r>
              <a:rPr lang="en-US" b="1" dirty="0" smtClean="0">
                <a:latin typeface="Calibri" panose="020F0502020204030204" pitchFamily="34" charset="0"/>
              </a:rPr>
              <a:t>rooms, at </a:t>
            </a:r>
            <a:r>
              <a:rPr lang="en-US" b="1" dirty="0">
                <a:latin typeface="Calibri" panose="020F0502020204030204" pitchFamily="34" charset="0"/>
              </a:rPr>
              <a:t>jails, or at other safe locations in the communities that we serve. </a:t>
            </a:r>
            <a:r>
              <a:rPr lang="en-US" b="1" dirty="0" smtClean="0">
                <a:latin typeface="Calibri" panose="020F0502020204030204" pitchFamily="34" charset="0"/>
              </a:rPr>
              <a:t>CCC provides these services to anyone in our catchment area, 24 hours a day, 7 days a week. </a:t>
            </a:r>
            <a:endParaRPr lang="en-US" dirty="0">
              <a:latin typeface="Calibri" panose="020F0502020204030204" pitchFamily="34" charset="0"/>
            </a:endParaRPr>
          </a:p>
        </p:txBody>
      </p:sp>
      <p:sp>
        <p:nvSpPr>
          <p:cNvPr id="3" name="Title 2"/>
          <p:cNvSpPr>
            <a:spLocks noGrp="1"/>
          </p:cNvSpPr>
          <p:nvPr>
            <p:ph type="title"/>
          </p:nvPr>
        </p:nvSpPr>
        <p:spPr>
          <a:xfrm>
            <a:off x="457200" y="228600"/>
            <a:ext cx="8229600" cy="1252728"/>
          </a:xfrm>
        </p:spPr>
        <p:txBody>
          <a:bodyPr>
            <a:normAutofit fontScale="90000"/>
          </a:bodyPr>
          <a:lstStyle/>
          <a:p>
            <a:r>
              <a:rPr lang="en-US" dirty="0" smtClean="0">
                <a:solidFill>
                  <a:schemeClr val="tx1"/>
                </a:solidFill>
              </a:rPr>
              <a:t>Emergency Services provided by Community Counseling Center</a:t>
            </a:r>
            <a:endParaRPr lang="en-US" dirty="0">
              <a:solidFill>
                <a:schemeClr val="tx1"/>
              </a:solidFill>
            </a:endParaRPr>
          </a:p>
        </p:txBody>
      </p:sp>
    </p:spTree>
    <p:extLst>
      <p:ext uri="{BB962C8B-B14F-4D97-AF65-F5344CB8AC3E}">
        <p14:creationId xmlns:p14="http://schemas.microsoft.com/office/powerpoint/2010/main" val="29736883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1. Assess risk factors </a:t>
            </a:r>
          </a:p>
          <a:p>
            <a:r>
              <a:rPr lang="en-US" dirty="0"/>
              <a:t>2. Suicide Inquiry: thoughts/plan /intent/access to means </a:t>
            </a:r>
          </a:p>
          <a:p>
            <a:r>
              <a:rPr lang="en-US" dirty="0"/>
              <a:t>3. Assess protective factors </a:t>
            </a:r>
          </a:p>
          <a:p>
            <a:r>
              <a:rPr lang="en-US" dirty="0"/>
              <a:t>4. Clinical judgment </a:t>
            </a:r>
          </a:p>
          <a:p>
            <a:r>
              <a:rPr lang="en-US" dirty="0"/>
              <a:t>5. </a:t>
            </a:r>
            <a:r>
              <a:rPr lang="en-US" dirty="0" smtClean="0"/>
              <a:t>Document/screening tools</a:t>
            </a:r>
            <a:endParaRPr lang="en-US" dirty="0"/>
          </a:p>
          <a:p>
            <a:endParaRPr lang="en-US" dirty="0"/>
          </a:p>
        </p:txBody>
      </p:sp>
      <p:sp>
        <p:nvSpPr>
          <p:cNvPr id="3" name="Title 2"/>
          <p:cNvSpPr>
            <a:spLocks noGrp="1"/>
          </p:cNvSpPr>
          <p:nvPr>
            <p:ph type="title"/>
          </p:nvPr>
        </p:nvSpPr>
        <p:spPr/>
        <p:txBody>
          <a:bodyPr/>
          <a:lstStyle/>
          <a:p>
            <a:r>
              <a:rPr lang="en-US" dirty="0" smtClean="0"/>
              <a:t>Risk Assessment</a:t>
            </a:r>
            <a:endParaRPr lang="en-US" dirty="0"/>
          </a:p>
        </p:txBody>
      </p:sp>
    </p:spTree>
    <p:extLst>
      <p:ext uri="{BB962C8B-B14F-4D97-AF65-F5344CB8AC3E}">
        <p14:creationId xmlns:p14="http://schemas.microsoft.com/office/powerpoint/2010/main" val="41383901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Assessment that identifies:</a:t>
            </a:r>
            <a:endParaRPr lang="en-US" dirty="0"/>
          </a:p>
          <a:p>
            <a:r>
              <a:rPr lang="en-US" dirty="0" smtClean="0"/>
              <a:t>Suicidal/Homicidal Ideations</a:t>
            </a:r>
            <a:r>
              <a:rPr lang="en-US" smtClean="0"/>
              <a:t>, plans</a:t>
            </a:r>
            <a:r>
              <a:rPr lang="en-US" dirty="0" smtClean="0"/>
              <a:t>, means, intent, history, triggers. Mental health symptoms, psychosis, depression/anxiety etc. and self care. </a:t>
            </a:r>
          </a:p>
          <a:p>
            <a:r>
              <a:rPr lang="en-US" dirty="0" smtClean="0"/>
              <a:t>History of mental health, substance use, medical conditions, medications/compliance. </a:t>
            </a:r>
          </a:p>
          <a:p>
            <a:r>
              <a:rPr lang="en-US" dirty="0" smtClean="0"/>
              <a:t>Current supports, living environment, employment/education, legal, recent loss. </a:t>
            </a:r>
          </a:p>
          <a:p>
            <a:endParaRPr lang="en-US" dirty="0"/>
          </a:p>
        </p:txBody>
      </p:sp>
      <p:sp>
        <p:nvSpPr>
          <p:cNvPr id="3" name="Title 2"/>
          <p:cNvSpPr>
            <a:spLocks noGrp="1"/>
          </p:cNvSpPr>
          <p:nvPr>
            <p:ph type="title"/>
          </p:nvPr>
        </p:nvSpPr>
        <p:spPr/>
        <p:txBody>
          <a:bodyPr/>
          <a:lstStyle/>
          <a:p>
            <a:r>
              <a:rPr lang="en-US" dirty="0" smtClean="0"/>
              <a:t>Clinical Screening</a:t>
            </a:r>
            <a:endParaRPr lang="en-US" dirty="0"/>
          </a:p>
        </p:txBody>
      </p:sp>
    </p:spTree>
    <p:extLst>
      <p:ext uri="{BB962C8B-B14F-4D97-AF65-F5344CB8AC3E}">
        <p14:creationId xmlns:p14="http://schemas.microsoft.com/office/powerpoint/2010/main" val="35611090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sz="2800" dirty="0" smtClean="0"/>
              <a:t>Inpatient Hospitalization</a:t>
            </a:r>
          </a:p>
          <a:p>
            <a:r>
              <a:rPr lang="en-US" sz="2800" dirty="0" smtClean="0"/>
              <a:t>Safety planning (identify warning signs, coping skills, supports, and removes assess to means, next day appointment/phone call) </a:t>
            </a:r>
          </a:p>
          <a:p>
            <a:r>
              <a:rPr lang="en-US" sz="2800" dirty="0" smtClean="0"/>
              <a:t>Outpatient Services and Follow up (follow up phone call, establish outpatient services, provide </a:t>
            </a:r>
            <a:r>
              <a:rPr lang="en-US" sz="2800" dirty="0" err="1" smtClean="0"/>
              <a:t>Mocars</a:t>
            </a:r>
            <a:r>
              <a:rPr lang="en-US" sz="2800" dirty="0" smtClean="0"/>
              <a:t> crisis line) </a:t>
            </a:r>
          </a:p>
          <a:p>
            <a:r>
              <a:rPr lang="en-US" sz="2800" dirty="0" smtClean="0"/>
              <a:t>Community mental health liaison- Warren Skinner</a:t>
            </a:r>
          </a:p>
          <a:p>
            <a:endParaRPr lang="en-US" dirty="0"/>
          </a:p>
        </p:txBody>
      </p:sp>
      <p:sp>
        <p:nvSpPr>
          <p:cNvPr id="3" name="Title 2"/>
          <p:cNvSpPr>
            <a:spLocks noGrp="1"/>
          </p:cNvSpPr>
          <p:nvPr>
            <p:ph type="title"/>
          </p:nvPr>
        </p:nvSpPr>
        <p:spPr/>
        <p:txBody>
          <a:bodyPr/>
          <a:lstStyle/>
          <a:p>
            <a:r>
              <a:rPr lang="en-US" dirty="0" smtClean="0"/>
              <a:t>Intervention</a:t>
            </a:r>
            <a:endParaRPr lang="en-US" dirty="0"/>
          </a:p>
        </p:txBody>
      </p:sp>
    </p:spTree>
    <p:extLst>
      <p:ext uri="{BB962C8B-B14F-4D97-AF65-F5344CB8AC3E}">
        <p14:creationId xmlns:p14="http://schemas.microsoft.com/office/powerpoint/2010/main" val="40461306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229600" cy="1338072"/>
          </a:xfrm>
        </p:spPr>
        <p:txBody>
          <a:bodyPr>
            <a:normAutofit fontScale="90000"/>
          </a:bodyPr>
          <a:lstStyle/>
          <a:p>
            <a:r>
              <a:rPr lang="en-US" dirty="0" smtClean="0">
                <a:solidFill>
                  <a:schemeClr val="tx1"/>
                </a:solidFill>
              </a:rPr>
              <a:t>Geographic Statistics of Suicide/ Comprehensive Psychiatric Services provided in the community</a:t>
            </a:r>
            <a:endParaRPr lang="en-US" dirty="0">
              <a:solidFill>
                <a:schemeClr val="tx1"/>
              </a:solidFill>
            </a:endParaRPr>
          </a:p>
        </p:txBody>
      </p:sp>
      <p:sp>
        <p:nvSpPr>
          <p:cNvPr id="3" name="Content Placeholder 2"/>
          <p:cNvSpPr>
            <a:spLocks noGrp="1"/>
          </p:cNvSpPr>
          <p:nvPr>
            <p:ph sz="quarter" idx="13"/>
          </p:nvPr>
        </p:nvSpPr>
        <p:spPr/>
        <p:txBody>
          <a:bodyPr/>
          <a:lstStyle/>
          <a:p>
            <a:r>
              <a:rPr lang="en-US" dirty="0" smtClean="0"/>
              <a:t>Community Counseling Center serves five counties in Southeast Missouri to include; Cape Girardeau, Perry, Ste. Genevieve, Madison, and Bollinger. </a:t>
            </a:r>
            <a:endParaRPr lang="en-US" dirty="0"/>
          </a:p>
        </p:txBody>
      </p:sp>
      <p:sp>
        <p:nvSpPr>
          <p:cNvPr id="4" name="Content Placeholder 3"/>
          <p:cNvSpPr>
            <a:spLocks noGrp="1"/>
          </p:cNvSpPr>
          <p:nvPr>
            <p:ph sz="quarter" idx="14"/>
          </p:nvPr>
        </p:nvSpPr>
        <p:spPr/>
        <p:txBody>
          <a:bodyPr/>
          <a:lstStyle/>
          <a:p>
            <a:r>
              <a:rPr lang="en-US" dirty="0" smtClean="0"/>
              <a:t>The Department of Mental Health records this data for all Missouri counties including service numbers and number of suicides per county. </a:t>
            </a:r>
            <a:endParaRPr lang="en-US" dirty="0"/>
          </a:p>
        </p:txBody>
      </p:sp>
      <p:pic>
        <p:nvPicPr>
          <p:cNvPr id="5122" name="Picture 2" descr="C:\Users\sdmiller\AppData\Local\Microsoft\Windows\Temporary Internet Files\Content.IE5\376YX82K\social-media-marketing-statistics[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81400" y="5029200"/>
            <a:ext cx="1936731" cy="17373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848069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sz="3200" b="1" dirty="0" smtClean="0"/>
              <a:t>Suicidal Ideation (risk of harm to self)</a:t>
            </a:r>
          </a:p>
          <a:p>
            <a:endParaRPr lang="en-US" sz="3200" b="1" dirty="0" smtClean="0"/>
          </a:p>
          <a:p>
            <a:r>
              <a:rPr lang="en-US" sz="3200" b="1" dirty="0" smtClean="0"/>
              <a:t>Homicidal Ideation (risk of harm to others0</a:t>
            </a:r>
          </a:p>
          <a:p>
            <a:endParaRPr lang="en-US" sz="3200" b="1" dirty="0" smtClean="0"/>
          </a:p>
          <a:p>
            <a:r>
              <a:rPr lang="en-US" sz="3200" b="1" dirty="0" smtClean="0"/>
              <a:t>Psychotic features (hallucinations, delusions)</a:t>
            </a:r>
          </a:p>
          <a:p>
            <a:endParaRPr lang="en-US" dirty="0"/>
          </a:p>
          <a:p>
            <a:endParaRPr lang="en-US" dirty="0"/>
          </a:p>
        </p:txBody>
      </p:sp>
      <p:sp>
        <p:nvSpPr>
          <p:cNvPr id="3" name="Title 2"/>
          <p:cNvSpPr>
            <a:spLocks noGrp="1"/>
          </p:cNvSpPr>
          <p:nvPr>
            <p:ph type="title"/>
          </p:nvPr>
        </p:nvSpPr>
        <p:spPr/>
        <p:txBody>
          <a:bodyPr/>
          <a:lstStyle/>
          <a:p>
            <a:r>
              <a:rPr lang="en-US" dirty="0" smtClean="0"/>
              <a:t>Criteria For Hospitalization </a:t>
            </a:r>
            <a:endParaRPr lang="en-US" dirty="0"/>
          </a:p>
        </p:txBody>
      </p:sp>
      <p:pic>
        <p:nvPicPr>
          <p:cNvPr id="2050" name="Picture 2" descr="C:\Users\sdmiller\AppData\Local\Microsoft\Windows\Temporary Internet Files\Content.IE5\ENL2QZLR\Warning[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09550" y="3124200"/>
            <a:ext cx="1507748" cy="13984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6802002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624</TotalTime>
  <Words>2532</Words>
  <Application>Microsoft Office PowerPoint</Application>
  <PresentationFormat>On-screen Show (4:3)</PresentationFormat>
  <Paragraphs>171</Paragraphs>
  <Slides>36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36</vt:i4>
      </vt:variant>
    </vt:vector>
  </HeadingPairs>
  <TitlesOfParts>
    <vt:vector size="42" baseType="lpstr">
      <vt:lpstr>Calibri</vt:lpstr>
      <vt:lpstr>Candara</vt:lpstr>
      <vt:lpstr>Symbol</vt:lpstr>
      <vt:lpstr>Times New Roman</vt:lpstr>
      <vt:lpstr>Wingdings</vt:lpstr>
      <vt:lpstr>Waveform</vt:lpstr>
      <vt:lpstr>  Discussion of Emergency Mental  Health Resources and Court Orders</vt:lpstr>
      <vt:lpstr>Objectives</vt:lpstr>
      <vt:lpstr>Emergency Services provided by Community Counseling Center</vt:lpstr>
      <vt:lpstr>Emergency Services provided by Community Counseling Center</vt:lpstr>
      <vt:lpstr>Risk Assessment</vt:lpstr>
      <vt:lpstr>Clinical Screening</vt:lpstr>
      <vt:lpstr>Intervention</vt:lpstr>
      <vt:lpstr>Geographic Statistics of Suicide/ Comprehensive Psychiatric Services provided in the community</vt:lpstr>
      <vt:lpstr>Criteria For Hospitalization </vt:lpstr>
      <vt:lpstr>Risk of Harm to Self</vt:lpstr>
      <vt:lpstr>Risk of Harm to Others</vt:lpstr>
      <vt:lpstr>Michaela Wexler, psychiatrist at Nevada Regional Medical Center in Nevada, MO states:</vt:lpstr>
      <vt:lpstr>What is a Court Order?</vt:lpstr>
      <vt:lpstr>Civil Commitment Laws cont.</vt:lpstr>
      <vt:lpstr>Civil Commitment Laws </vt:lpstr>
      <vt:lpstr>Civil Commitment Definitions</vt:lpstr>
      <vt:lpstr>Civil Commitment Definitions cont. </vt:lpstr>
      <vt:lpstr>Liability</vt:lpstr>
      <vt:lpstr>Liability, cont.</vt:lpstr>
      <vt:lpstr>Duty To Warn</vt:lpstr>
      <vt:lpstr>Involuntary Implementation and Process</vt:lpstr>
      <vt:lpstr>Involuntary Implementation and Process</vt:lpstr>
      <vt:lpstr>Involuntary Implementation Documents</vt:lpstr>
      <vt:lpstr>DMH 128 Application</vt:lpstr>
      <vt:lpstr>Keep in Mind…</vt:lpstr>
      <vt:lpstr>DMH 142 Affidavit</vt:lpstr>
      <vt:lpstr>DMH 142 Affidavit</vt:lpstr>
      <vt:lpstr>DMH 142 Affidavit</vt:lpstr>
      <vt:lpstr>DMH 142 Affidavit</vt:lpstr>
      <vt:lpstr>DMH 142 Affidavit</vt:lpstr>
      <vt:lpstr>DMH 142 Affidavit</vt:lpstr>
      <vt:lpstr>Case Study</vt:lpstr>
      <vt:lpstr>Case Study</vt:lpstr>
      <vt:lpstr>Training Resources</vt:lpstr>
      <vt:lpstr>Questions… </vt:lpstr>
      <vt:lpstr>References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Discussion of Emergency Mental Health Resources and Court Orders</dc:title>
  <dc:creator>Administrator</dc:creator>
  <cp:lastModifiedBy>Bollinger, Bobby J</cp:lastModifiedBy>
  <cp:revision>79</cp:revision>
  <cp:lastPrinted>2015-09-23T19:54:33Z</cp:lastPrinted>
  <dcterms:created xsi:type="dcterms:W3CDTF">2015-08-04T19:05:19Z</dcterms:created>
  <dcterms:modified xsi:type="dcterms:W3CDTF">2018-03-27T18:24:25Z</dcterms:modified>
</cp:coreProperties>
</file>