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27"/>
  </p:notesMasterIdLst>
  <p:sldIdLst>
    <p:sldId id="256" r:id="rId2"/>
    <p:sldId id="261" r:id="rId3"/>
    <p:sldId id="300" r:id="rId4"/>
    <p:sldId id="295" r:id="rId5"/>
    <p:sldId id="296" r:id="rId6"/>
    <p:sldId id="301" r:id="rId7"/>
    <p:sldId id="266" r:id="rId8"/>
    <p:sldId id="267" r:id="rId9"/>
    <p:sldId id="258" r:id="rId10"/>
    <p:sldId id="270" r:id="rId11"/>
    <p:sldId id="259" r:id="rId12"/>
    <p:sldId id="263" r:id="rId13"/>
    <p:sldId id="282" r:id="rId14"/>
    <p:sldId id="284" r:id="rId15"/>
    <p:sldId id="285" r:id="rId16"/>
    <p:sldId id="288" r:id="rId17"/>
    <p:sldId id="286" r:id="rId18"/>
    <p:sldId id="292" r:id="rId19"/>
    <p:sldId id="293" r:id="rId20"/>
    <p:sldId id="275" r:id="rId21"/>
    <p:sldId id="269" r:id="rId22"/>
    <p:sldId id="271" r:id="rId23"/>
    <p:sldId id="276" r:id="rId24"/>
    <p:sldId id="277" r:id="rId25"/>
    <p:sldId id="289" r:id="rId26"/>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snapToGrid="0">
      <p:cViewPr varScale="1">
        <p:scale>
          <a:sx n="104" d="100"/>
          <a:sy n="104" d="100"/>
        </p:scale>
        <p:origin x="132"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694544E4-8BF4-4106-A367-892743A14A85}" type="datetimeFigureOut">
              <a:rPr lang="en-US" smtClean="0"/>
              <a:t>4/3/2018</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E5D914B7-541C-440B-8C4F-FFD7A90F7879}" type="slidenum">
              <a:rPr lang="en-US" smtClean="0"/>
              <a:t>‹#›</a:t>
            </a:fld>
            <a:endParaRPr lang="en-US"/>
          </a:p>
        </p:txBody>
      </p:sp>
    </p:spTree>
    <p:extLst>
      <p:ext uri="{BB962C8B-B14F-4D97-AF65-F5344CB8AC3E}">
        <p14:creationId xmlns:p14="http://schemas.microsoft.com/office/powerpoint/2010/main" val="1950216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D914B7-541C-440B-8C4F-FFD7A90F7879}" type="slidenum">
              <a:rPr lang="en-US" smtClean="0"/>
              <a:t>1</a:t>
            </a:fld>
            <a:endParaRPr lang="en-US"/>
          </a:p>
        </p:txBody>
      </p:sp>
    </p:spTree>
    <p:extLst>
      <p:ext uri="{BB962C8B-B14F-4D97-AF65-F5344CB8AC3E}">
        <p14:creationId xmlns:p14="http://schemas.microsoft.com/office/powerpoint/2010/main" val="2936103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D914B7-541C-440B-8C4F-FFD7A90F7879}" type="slidenum">
              <a:rPr lang="en-US" smtClean="0"/>
              <a:t>12</a:t>
            </a:fld>
            <a:endParaRPr lang="en-US"/>
          </a:p>
        </p:txBody>
      </p:sp>
    </p:spTree>
    <p:extLst>
      <p:ext uri="{BB962C8B-B14F-4D97-AF65-F5344CB8AC3E}">
        <p14:creationId xmlns:p14="http://schemas.microsoft.com/office/powerpoint/2010/main" val="3508105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all emergency departments are prepared with pre-designated psych safe rooms.  Assist the staff in identifying potentially harmful</a:t>
            </a:r>
            <a:r>
              <a:rPr lang="en-US" baseline="0" dirty="0" smtClean="0"/>
              <a:t> items that are in treatment rooms that could be used by the patient to harm self or others.</a:t>
            </a:r>
            <a:endParaRPr lang="en-US" dirty="0"/>
          </a:p>
        </p:txBody>
      </p:sp>
      <p:sp>
        <p:nvSpPr>
          <p:cNvPr id="4" name="Slide Number Placeholder 3"/>
          <p:cNvSpPr>
            <a:spLocks noGrp="1"/>
          </p:cNvSpPr>
          <p:nvPr>
            <p:ph type="sldNum" sz="quarter" idx="10"/>
          </p:nvPr>
        </p:nvSpPr>
        <p:spPr/>
        <p:txBody>
          <a:bodyPr/>
          <a:lstStyle/>
          <a:p>
            <a:fld id="{E5D914B7-541C-440B-8C4F-FFD7A90F7879}" type="slidenum">
              <a:rPr lang="en-US" smtClean="0"/>
              <a:t>13</a:t>
            </a:fld>
            <a:endParaRPr lang="en-US"/>
          </a:p>
        </p:txBody>
      </p:sp>
    </p:spTree>
    <p:extLst>
      <p:ext uri="{BB962C8B-B14F-4D97-AF65-F5344CB8AC3E}">
        <p14:creationId xmlns:p14="http://schemas.microsoft.com/office/powerpoint/2010/main" val="727571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D914B7-541C-440B-8C4F-FFD7A90F7879}" type="slidenum">
              <a:rPr lang="en-US" smtClean="0"/>
              <a:t>14</a:t>
            </a:fld>
            <a:endParaRPr lang="en-US"/>
          </a:p>
        </p:txBody>
      </p:sp>
    </p:spTree>
    <p:extLst>
      <p:ext uri="{BB962C8B-B14F-4D97-AF65-F5344CB8AC3E}">
        <p14:creationId xmlns:p14="http://schemas.microsoft.com/office/powerpoint/2010/main" val="1463558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D914B7-541C-440B-8C4F-FFD7A90F7879}" type="slidenum">
              <a:rPr lang="en-US" smtClean="0"/>
              <a:t>15</a:t>
            </a:fld>
            <a:endParaRPr lang="en-US"/>
          </a:p>
        </p:txBody>
      </p:sp>
    </p:spTree>
    <p:extLst>
      <p:ext uri="{BB962C8B-B14F-4D97-AF65-F5344CB8AC3E}">
        <p14:creationId xmlns:p14="http://schemas.microsoft.com/office/powerpoint/2010/main" val="2320128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may still be </a:t>
            </a:r>
            <a:r>
              <a:rPr lang="en-US" dirty="0" err="1" smtClean="0"/>
              <a:t>suidical</a:t>
            </a:r>
            <a:r>
              <a:rPr lang="en-US" dirty="0" smtClean="0"/>
              <a:t> and certainly still possessing acute psychiatric symptoms, but should be rendered safe either by self control, </a:t>
            </a:r>
            <a:r>
              <a:rPr lang="en-US" baseline="0" dirty="0" smtClean="0"/>
              <a:t> medication or restraint, to go into an ambulance or law enforcement vehicle without causing harm to self or others.</a:t>
            </a:r>
            <a:endParaRPr lang="en-US" dirty="0"/>
          </a:p>
        </p:txBody>
      </p:sp>
      <p:sp>
        <p:nvSpPr>
          <p:cNvPr id="4" name="Slide Number Placeholder 3"/>
          <p:cNvSpPr>
            <a:spLocks noGrp="1"/>
          </p:cNvSpPr>
          <p:nvPr>
            <p:ph type="sldNum" sz="quarter" idx="10"/>
          </p:nvPr>
        </p:nvSpPr>
        <p:spPr/>
        <p:txBody>
          <a:bodyPr/>
          <a:lstStyle/>
          <a:p>
            <a:fld id="{E5D914B7-541C-440B-8C4F-FFD7A90F7879}" type="slidenum">
              <a:rPr lang="en-US" smtClean="0"/>
              <a:t>16</a:t>
            </a:fld>
            <a:endParaRPr lang="en-US"/>
          </a:p>
        </p:txBody>
      </p:sp>
    </p:spTree>
    <p:extLst>
      <p:ext uri="{BB962C8B-B14F-4D97-AF65-F5344CB8AC3E}">
        <p14:creationId xmlns:p14="http://schemas.microsoft.com/office/powerpoint/2010/main" val="3921665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baseline="0" dirty="0" smtClean="0">
                <a:solidFill>
                  <a:srgbClr val="000000"/>
                </a:solidFill>
                <a:latin typeface="Arial" panose="020B0604020202020204" pitchFamily="34" charset="0"/>
              </a:rPr>
              <a:t>4. Notify Associate Judge Circuit Court Division IV (Probate court). After hours and on weekends and holidays refer to the Judges on-call schedule listed in the social work database. The judges contact numbers and fax numbers are also listed in the database. </a:t>
            </a:r>
          </a:p>
          <a:p>
            <a:r>
              <a:rPr lang="en-US" b="0" i="0" u="none" strike="noStrike" baseline="0" dirty="0" smtClean="0">
                <a:solidFill>
                  <a:srgbClr val="000000"/>
                </a:solidFill>
                <a:latin typeface="Arial" panose="020B0604020202020204" pitchFamily="34" charset="0"/>
              </a:rPr>
              <a:t>5. Complete necessary forms: </a:t>
            </a:r>
          </a:p>
          <a:p>
            <a:r>
              <a:rPr lang="en-US" b="0" i="0" u="none" strike="noStrike" baseline="0" dirty="0" smtClean="0">
                <a:solidFill>
                  <a:srgbClr val="000000"/>
                </a:solidFill>
                <a:latin typeface="Arial" panose="020B0604020202020204" pitchFamily="34" charset="0"/>
              </a:rPr>
              <a:t>a. Transfer certification checklist </a:t>
            </a:r>
          </a:p>
          <a:p>
            <a:r>
              <a:rPr lang="en-US" b="0" i="0" u="none" strike="noStrike" baseline="0" dirty="0" smtClean="0">
                <a:solidFill>
                  <a:srgbClr val="000000"/>
                </a:solidFill>
                <a:latin typeface="Arial" panose="020B0604020202020204" pitchFamily="34" charset="0"/>
              </a:rPr>
              <a:t>a. DMH 128 (Application to Court for 96 Hour Detention, Evaluation and Treatment): This form may be completed by any adult but will more than likely be completed by the physician or another health care professional (i.e., social worker, nurse, etc.). The bottom section of this form is to be completed by a notary. This form must be notarized and the notary must witness the signature of the person signing this form. ALL SECTIONS/LINES MUST BE COMPLETED. The information included shall be pertinent first-hand observations of the patient's behavior by the person completing this form and any other relevant information such as previous history. </a:t>
            </a:r>
          </a:p>
          <a:p>
            <a:r>
              <a:rPr lang="en-US" b="0" i="0" u="none" strike="noStrike" baseline="0" dirty="0" smtClean="0">
                <a:solidFill>
                  <a:srgbClr val="000000"/>
                </a:solidFill>
                <a:latin typeface="Arial" panose="020B0604020202020204" pitchFamily="34" charset="0"/>
              </a:rPr>
              <a:t>b. DMH 137 (List of Witnesses): This form shall be completed by the social worker, nurse, and/or physician. This list includes the names of any person(s) who has witnessed the patient's behavior and/ or statements. This list of witnesses may include physician, nurse, social worker, family member, etc. </a:t>
            </a:r>
          </a:p>
          <a:p>
            <a:r>
              <a:rPr lang="en-US" b="0" i="0" u="none" strike="noStrike" baseline="0" dirty="0" smtClean="0">
                <a:solidFill>
                  <a:srgbClr val="000000"/>
                </a:solidFill>
                <a:latin typeface="Arial" panose="020B0604020202020204" pitchFamily="34" charset="0"/>
              </a:rPr>
              <a:t>c. DMH 142 (Affidavit in Support of Application for Detention, Evaluation and Treatment-Admission for 96 Hours): This form may be completed by any adult, including a patient's family member, but will more than likely be completed by the physician or another health care professional (i.e., social worker, </a:t>
            </a:r>
            <a:endParaRPr lang="en-US" dirty="0" smtClean="0"/>
          </a:p>
          <a:p>
            <a:r>
              <a:rPr lang="en-US" dirty="0" smtClean="0"/>
              <a:t>nurse, etc.). The bottom section of this form is to be completed by a notary. This form must be notarized and the notary must witness the signature of the person signing this form. ALL SECTIONS/LINES MUST BE COMPLETED. The information included shall be pertinent, first-hand observations of the patient's behavior by the person completing this form. </a:t>
            </a:r>
          </a:p>
          <a:p>
            <a:r>
              <a:rPr lang="en-US" dirty="0" smtClean="0"/>
              <a:t>d. 632.305, RSMO (Order for 96 Hour Detention, Evaluation and Treatment and warrant): Complete all blank areas on this form except for the last statement regarding the number of days the order is valid. The judge will complete this section. This form must be signed by the judge. Warrant section: Complete all blank areas at the top of this form except for the last section regarding the number of days this order will become void. The judge will complete this section. This form must be signed by the judge. </a:t>
            </a:r>
          </a:p>
          <a:p>
            <a:r>
              <a:rPr lang="en-US" dirty="0" smtClean="0"/>
              <a:t>e. The judge may complete another form to certify that the copies of the Order for Detention, Evaluation and Treatment are the same as recorded in the judge's office. </a:t>
            </a:r>
          </a:p>
          <a:p>
            <a:r>
              <a:rPr lang="en-US" dirty="0" smtClean="0"/>
              <a:t>6. After hours and on weekends and holidays, a Security officer may need to take all completed paperwork to the judge. Take the original forms and four copies of each of the forms to the judge and leave the original forms with the judge. One copy is to be placed in the patient's medical record, one copy is to be sent with the patient to the receiving facility, and two copies are to be given to the sheriff's department. </a:t>
            </a:r>
          </a:p>
          <a:p>
            <a:r>
              <a:rPr lang="en-US" dirty="0" smtClean="0"/>
              <a:t>7. The judge and/or the hospital staff shall contact the Sheriff's office for transfer arrangements, if the patient is to be transported by the Sheriff's Department. If an ambulance is to be used to transport the patient, then the RN/Social Worker will make the necessary arrangements with the appropriate ambulance service and notify the Sheriff's Department of the expected arrival of the ambulance at the hospital. The physician shall make the decision on how the patient is to be transported based on the patient's condition. </a:t>
            </a:r>
          </a:p>
          <a:p>
            <a:endParaRPr lang="en-US" dirty="0"/>
          </a:p>
        </p:txBody>
      </p:sp>
      <p:sp>
        <p:nvSpPr>
          <p:cNvPr id="4" name="Slide Number Placeholder 3"/>
          <p:cNvSpPr>
            <a:spLocks noGrp="1"/>
          </p:cNvSpPr>
          <p:nvPr>
            <p:ph type="sldNum" sz="quarter" idx="10"/>
          </p:nvPr>
        </p:nvSpPr>
        <p:spPr/>
        <p:txBody>
          <a:bodyPr/>
          <a:lstStyle/>
          <a:p>
            <a:fld id="{E5D914B7-541C-440B-8C4F-FFD7A90F7879}" type="slidenum">
              <a:rPr lang="en-US" smtClean="0"/>
              <a:t>17</a:t>
            </a:fld>
            <a:endParaRPr lang="en-US"/>
          </a:p>
        </p:txBody>
      </p:sp>
    </p:spTree>
    <p:extLst>
      <p:ext uri="{BB962C8B-B14F-4D97-AF65-F5344CB8AC3E}">
        <p14:creationId xmlns:p14="http://schemas.microsoft.com/office/powerpoint/2010/main" val="3839968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smtClean="0">
                <a:solidFill>
                  <a:srgbClr val="000000"/>
                </a:solidFill>
                <a:latin typeface="Arial" panose="020B0604020202020204" pitchFamily="34" charset="0"/>
              </a:rPr>
              <a:t>If Security Officer or Deputy </a:t>
            </a:r>
            <a:r>
              <a:rPr lang="en-US" sz="1800" dirty="0" smtClean="0">
                <a:solidFill>
                  <a:srgbClr val="000000"/>
                </a:solidFill>
                <a:latin typeface="Arial" panose="020B0604020202020204" pitchFamily="34" charset="0"/>
              </a:rPr>
              <a:t>are requested to take completed paperwork to the Judges Home or Office:</a:t>
            </a:r>
            <a:endParaRPr lang="en-US" sz="1800" b="0" i="0" u="none" strike="noStrike" baseline="0" dirty="0" smtClean="0">
              <a:solidFill>
                <a:srgbClr val="000000"/>
              </a:solidFill>
              <a:latin typeface="Arial" panose="020B0604020202020204" pitchFamily="34" charset="0"/>
            </a:endParaRPr>
          </a:p>
          <a:p>
            <a:r>
              <a:rPr lang="en-US" b="0" i="0" u="none" strike="noStrike" baseline="0" dirty="0" smtClean="0">
                <a:solidFill>
                  <a:srgbClr val="000000"/>
                </a:solidFill>
                <a:latin typeface="Arial" panose="020B0604020202020204" pitchFamily="34" charset="0"/>
              </a:rPr>
              <a:t>Take the original forms and four copies of each of the forms to the judge and leave the original forms with the judge. One copy is to be placed in the patient's medical record, one copy is to be sent with the patient to the receiving facility, and two copies are to be given to the sheriff's department. </a:t>
            </a:r>
          </a:p>
          <a:p>
            <a:r>
              <a:rPr lang="en-US" b="0" i="0" u="none" strike="noStrike" baseline="0" dirty="0" smtClean="0">
                <a:solidFill>
                  <a:srgbClr val="000000"/>
                </a:solidFill>
                <a:latin typeface="Arial" panose="020B0604020202020204" pitchFamily="34" charset="0"/>
              </a:rPr>
              <a:t>7. The judge and/or the hospital staff shall contact the Sheriff's office for transfer arrangements, if the patient is to be transported by the Sheriff's Department. If an ambulance is to be used to transport the patient, then the RN/Social Worker will make the necessary arrangements with the appropriate ambulance service and notify the Sheriff's Department of the expected arrival of the ambulance at the hospital. The physician shall make the decision on how the patient is to be transported based on the patient's condition. </a:t>
            </a:r>
          </a:p>
          <a:p>
            <a:endParaRPr lang="en-US" dirty="0"/>
          </a:p>
        </p:txBody>
      </p:sp>
      <p:sp>
        <p:nvSpPr>
          <p:cNvPr id="4" name="Slide Number Placeholder 3"/>
          <p:cNvSpPr>
            <a:spLocks noGrp="1"/>
          </p:cNvSpPr>
          <p:nvPr>
            <p:ph type="sldNum" sz="quarter" idx="10"/>
          </p:nvPr>
        </p:nvSpPr>
        <p:spPr/>
        <p:txBody>
          <a:bodyPr/>
          <a:lstStyle/>
          <a:p>
            <a:fld id="{E5D914B7-541C-440B-8C4F-FFD7A90F7879}" type="slidenum">
              <a:rPr lang="en-US" smtClean="0"/>
              <a:t>18</a:t>
            </a:fld>
            <a:endParaRPr lang="en-US"/>
          </a:p>
        </p:txBody>
      </p:sp>
    </p:spTree>
    <p:extLst>
      <p:ext uri="{BB962C8B-B14F-4D97-AF65-F5344CB8AC3E}">
        <p14:creationId xmlns:p14="http://schemas.microsoft.com/office/powerpoint/2010/main" val="120808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baseline="0" dirty="0" smtClean="0">
                <a:solidFill>
                  <a:srgbClr val="000000"/>
                </a:solidFill>
                <a:latin typeface="Arial" panose="020B0604020202020204" pitchFamily="34" charset="0"/>
              </a:rPr>
              <a:t>Security shall escort Sheriff's personnel to the unit and shall be in charge of securing their weapons prior to entering the unit. Weapons shall NEVER be allowed on the Nursing Unit, even by law officers. </a:t>
            </a:r>
          </a:p>
          <a:p>
            <a:endParaRPr lang="en-US" dirty="0" smtClean="0">
              <a:solidFill>
                <a:srgbClr val="000000"/>
              </a:solidFill>
              <a:latin typeface="Arial" panose="020B0604020202020204" pitchFamily="34" charset="0"/>
            </a:endParaRPr>
          </a:p>
          <a:p>
            <a:endParaRPr lang="en-US" dirty="0" smtClean="0"/>
          </a:p>
          <a:p>
            <a:r>
              <a:rPr lang="en-US" dirty="0" smtClean="0"/>
              <a:t>Nursing Unit team members shall be responsible for securing all patient belongings and shall send them with the patient to the receiving facility. </a:t>
            </a:r>
          </a:p>
          <a:p>
            <a:r>
              <a:rPr lang="en-US" dirty="0" smtClean="0"/>
              <a:t>13. Nursing Unit team members shall also send pertinent information (i.e., H&amp;P, MAR, etc.), as ordered by the physician, with the patient to the receiving facility. </a:t>
            </a:r>
          </a:p>
          <a:p>
            <a:r>
              <a:rPr lang="en-US" dirty="0" smtClean="0"/>
              <a:t>14. Security shall escort patient and Sheriff's personnel to their car or shall escort patient and ambulance personnel to the ambulance. </a:t>
            </a:r>
          </a:p>
          <a:p>
            <a:endParaRPr lang="en-US" dirty="0"/>
          </a:p>
        </p:txBody>
      </p:sp>
      <p:sp>
        <p:nvSpPr>
          <p:cNvPr id="4" name="Slide Number Placeholder 3"/>
          <p:cNvSpPr>
            <a:spLocks noGrp="1"/>
          </p:cNvSpPr>
          <p:nvPr>
            <p:ph type="sldNum" sz="quarter" idx="10"/>
          </p:nvPr>
        </p:nvSpPr>
        <p:spPr/>
        <p:txBody>
          <a:bodyPr/>
          <a:lstStyle/>
          <a:p>
            <a:fld id="{E5D914B7-541C-440B-8C4F-FFD7A90F7879}" type="slidenum">
              <a:rPr lang="en-US" smtClean="0"/>
              <a:t>19</a:t>
            </a:fld>
            <a:endParaRPr lang="en-US"/>
          </a:p>
        </p:txBody>
      </p:sp>
    </p:spTree>
    <p:extLst>
      <p:ext uri="{BB962C8B-B14F-4D97-AF65-F5344CB8AC3E}">
        <p14:creationId xmlns:p14="http://schemas.microsoft.com/office/powerpoint/2010/main" val="376075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D914B7-541C-440B-8C4F-FFD7A90F7879}" type="slidenum">
              <a:rPr lang="en-US" smtClean="0"/>
              <a:t>20</a:t>
            </a:fld>
            <a:endParaRPr lang="en-US"/>
          </a:p>
        </p:txBody>
      </p:sp>
    </p:spTree>
    <p:extLst>
      <p:ext uri="{BB962C8B-B14F-4D97-AF65-F5344CB8AC3E}">
        <p14:creationId xmlns:p14="http://schemas.microsoft.com/office/powerpoint/2010/main" val="1553633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D914B7-541C-440B-8C4F-FFD7A90F7879}" type="slidenum">
              <a:rPr lang="en-US" smtClean="0"/>
              <a:t>21</a:t>
            </a:fld>
            <a:endParaRPr lang="en-US"/>
          </a:p>
        </p:txBody>
      </p:sp>
    </p:spTree>
    <p:extLst>
      <p:ext uri="{BB962C8B-B14F-4D97-AF65-F5344CB8AC3E}">
        <p14:creationId xmlns:p14="http://schemas.microsoft.com/office/powerpoint/2010/main" val="574118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D914B7-541C-440B-8C4F-FFD7A90F7879}" type="slidenum">
              <a:rPr lang="en-US" smtClean="0"/>
              <a:t>2</a:t>
            </a:fld>
            <a:endParaRPr lang="en-US"/>
          </a:p>
        </p:txBody>
      </p:sp>
    </p:spTree>
    <p:extLst>
      <p:ext uri="{BB962C8B-B14F-4D97-AF65-F5344CB8AC3E}">
        <p14:creationId xmlns:p14="http://schemas.microsoft.com/office/powerpoint/2010/main" val="1955634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Understand what information the hospital is authorized to release to the officer/deputy/trooper regarding the individual’s discharge and direction to additional community services.</a:t>
            </a:r>
          </a:p>
          <a:p>
            <a:endParaRPr lang="en-US" dirty="0"/>
          </a:p>
        </p:txBody>
      </p:sp>
      <p:sp>
        <p:nvSpPr>
          <p:cNvPr id="4" name="Slide Number Placeholder 3"/>
          <p:cNvSpPr>
            <a:spLocks noGrp="1"/>
          </p:cNvSpPr>
          <p:nvPr>
            <p:ph type="sldNum" sz="quarter" idx="10"/>
          </p:nvPr>
        </p:nvSpPr>
        <p:spPr/>
        <p:txBody>
          <a:bodyPr/>
          <a:lstStyle/>
          <a:p>
            <a:fld id="{E5D914B7-541C-440B-8C4F-FFD7A90F7879}" type="slidenum">
              <a:rPr lang="en-US" smtClean="0"/>
              <a:t>22</a:t>
            </a:fld>
            <a:endParaRPr lang="en-US"/>
          </a:p>
        </p:txBody>
      </p:sp>
    </p:spTree>
    <p:extLst>
      <p:ext uri="{BB962C8B-B14F-4D97-AF65-F5344CB8AC3E}">
        <p14:creationId xmlns:p14="http://schemas.microsoft.com/office/powerpoint/2010/main" val="3989300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D914B7-541C-440B-8C4F-FFD7A90F7879}" type="slidenum">
              <a:rPr lang="en-US" smtClean="0"/>
              <a:t>23</a:t>
            </a:fld>
            <a:endParaRPr lang="en-US"/>
          </a:p>
        </p:txBody>
      </p:sp>
    </p:spTree>
    <p:extLst>
      <p:ext uri="{BB962C8B-B14F-4D97-AF65-F5344CB8AC3E}">
        <p14:creationId xmlns:p14="http://schemas.microsoft.com/office/powerpoint/2010/main" val="2447048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that individual is unable or unwilling to help, please understand that they are trying to follow hospital policies and federal laws.  They are not trying to be obstructive or difficult.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as an officer, believe you are entitled to personal health information regarding a prisoner, suspect, fugitive or material witness and Hospital Staff are not forthcoming with information, request to speak to their immediate supervisor , the House Supervisor or the Head of Security at the facility.  </a:t>
            </a:r>
          </a:p>
          <a:p>
            <a:endParaRPr lang="en-US" dirty="0"/>
          </a:p>
        </p:txBody>
      </p:sp>
      <p:sp>
        <p:nvSpPr>
          <p:cNvPr id="4" name="Slide Number Placeholder 3"/>
          <p:cNvSpPr>
            <a:spLocks noGrp="1"/>
          </p:cNvSpPr>
          <p:nvPr>
            <p:ph type="sldNum" sz="quarter" idx="10"/>
          </p:nvPr>
        </p:nvSpPr>
        <p:spPr/>
        <p:txBody>
          <a:bodyPr/>
          <a:lstStyle/>
          <a:p>
            <a:fld id="{E5D914B7-541C-440B-8C4F-FFD7A90F7879}" type="slidenum">
              <a:rPr lang="en-US" smtClean="0"/>
              <a:t>24</a:t>
            </a:fld>
            <a:endParaRPr lang="en-US"/>
          </a:p>
        </p:txBody>
      </p:sp>
    </p:spTree>
    <p:extLst>
      <p:ext uri="{BB962C8B-B14F-4D97-AF65-F5344CB8AC3E}">
        <p14:creationId xmlns:p14="http://schemas.microsoft.com/office/powerpoint/2010/main" val="112820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D914B7-541C-440B-8C4F-FFD7A90F7879}" type="slidenum">
              <a:rPr lang="en-US" smtClean="0"/>
              <a:t>25</a:t>
            </a:fld>
            <a:endParaRPr lang="en-US"/>
          </a:p>
        </p:txBody>
      </p:sp>
    </p:spTree>
    <p:extLst>
      <p:ext uri="{BB962C8B-B14F-4D97-AF65-F5344CB8AC3E}">
        <p14:creationId xmlns:p14="http://schemas.microsoft.com/office/powerpoint/2010/main" val="3821583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Emergency Department – 651-5555. </a:t>
            </a:r>
          </a:p>
          <a:p>
            <a:pPr lvl="1"/>
            <a:r>
              <a:rPr lang="en-US" dirty="0" smtClean="0"/>
              <a:t>Identify Self/Department/Service and ask for the Charge Nurse.</a:t>
            </a:r>
          </a:p>
          <a:p>
            <a:pPr lvl="1"/>
            <a:r>
              <a:rPr lang="en-US" dirty="0" smtClean="0"/>
              <a:t>“Charge Nurse” -  coverage 24/7</a:t>
            </a:r>
          </a:p>
          <a:p>
            <a:pPr lvl="1"/>
            <a:endParaRPr lang="en-US" dirty="0" smtClean="0"/>
          </a:p>
          <a:p>
            <a:r>
              <a:rPr lang="en-US" dirty="0" smtClean="0"/>
              <a:t>At Southeast Hospital: Enter the Emergency Department Ambulance Entrance</a:t>
            </a:r>
          </a:p>
          <a:p>
            <a:pPr lvl="1"/>
            <a:r>
              <a:rPr lang="en-US" dirty="0" smtClean="0"/>
              <a:t>Based on discussion with Charge Nurse, </a:t>
            </a:r>
          </a:p>
          <a:p>
            <a:pPr lvl="2"/>
            <a:r>
              <a:rPr lang="en-US" dirty="0" smtClean="0"/>
              <a:t>Generally will be met at the Ambulance Entrance and escorted directly to patient room with registration done at the “Bed Side”.</a:t>
            </a:r>
          </a:p>
          <a:p>
            <a:pPr lvl="2"/>
            <a:r>
              <a:rPr lang="en-US" dirty="0" smtClean="0"/>
              <a:t>May be directed to go to the ED Registration Desk and Triage. </a:t>
            </a:r>
          </a:p>
          <a:p>
            <a:endParaRPr lang="en-US" dirty="0"/>
          </a:p>
        </p:txBody>
      </p:sp>
      <p:sp>
        <p:nvSpPr>
          <p:cNvPr id="4" name="Slide Number Placeholder 3"/>
          <p:cNvSpPr>
            <a:spLocks noGrp="1"/>
          </p:cNvSpPr>
          <p:nvPr>
            <p:ph type="sldNum" sz="quarter" idx="10"/>
          </p:nvPr>
        </p:nvSpPr>
        <p:spPr/>
        <p:txBody>
          <a:bodyPr/>
          <a:lstStyle/>
          <a:p>
            <a:fld id="{E5D914B7-541C-440B-8C4F-FFD7A90F7879}" type="slidenum">
              <a:rPr lang="en-US" smtClean="0"/>
              <a:t>4</a:t>
            </a:fld>
            <a:endParaRPr lang="en-US"/>
          </a:p>
        </p:txBody>
      </p:sp>
    </p:spTree>
    <p:extLst>
      <p:ext uri="{BB962C8B-B14F-4D97-AF65-F5344CB8AC3E}">
        <p14:creationId xmlns:p14="http://schemas.microsoft.com/office/powerpoint/2010/main" val="2300594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ED Behavioral</a:t>
            </a:r>
            <a:r>
              <a:rPr lang="en-US" baseline="0" dirty="0" smtClean="0"/>
              <a:t> Health Volume is currently 8% of total ED YTD Volume.   Monthly Averages 2017:  ED BH registrations: 245/mo.  Admitted to SE BH Unit: 40/mo.  Admitted to SE Medical Units for stabilization: 42/mo.  Transfer to other psych facilities: 37/month (One third is involuntary) We have treat and release with planned follow up: 125-130/month.   </a:t>
            </a:r>
            <a:endParaRPr lang="en-US" dirty="0"/>
          </a:p>
        </p:txBody>
      </p:sp>
      <p:sp>
        <p:nvSpPr>
          <p:cNvPr id="4" name="Slide Number Placeholder 3"/>
          <p:cNvSpPr>
            <a:spLocks noGrp="1"/>
          </p:cNvSpPr>
          <p:nvPr>
            <p:ph type="sldNum" sz="quarter" idx="10"/>
          </p:nvPr>
        </p:nvSpPr>
        <p:spPr/>
        <p:txBody>
          <a:bodyPr/>
          <a:lstStyle/>
          <a:p>
            <a:fld id="{E5D914B7-541C-440B-8C4F-FFD7A90F7879}" type="slidenum">
              <a:rPr lang="en-US" smtClean="0"/>
              <a:t>5</a:t>
            </a:fld>
            <a:endParaRPr lang="en-US"/>
          </a:p>
        </p:txBody>
      </p:sp>
    </p:spTree>
    <p:extLst>
      <p:ext uri="{BB962C8B-B14F-4D97-AF65-F5344CB8AC3E}">
        <p14:creationId xmlns:p14="http://schemas.microsoft.com/office/powerpoint/2010/main" val="938176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earliest US “hospitals” were poor houses run by charities.</a:t>
            </a:r>
          </a:p>
          <a:p>
            <a:r>
              <a:rPr lang="en-US" dirty="0" smtClean="0"/>
              <a:t>With the development of modern health care and formal payment for services by insurance companies, people who did not have insurance and could not pay were sent to “Charity” hospitals.</a:t>
            </a:r>
          </a:p>
          <a:p>
            <a:endParaRPr lang="en-US" dirty="0"/>
          </a:p>
        </p:txBody>
      </p:sp>
      <p:sp>
        <p:nvSpPr>
          <p:cNvPr id="4" name="Slide Number Placeholder 3"/>
          <p:cNvSpPr>
            <a:spLocks noGrp="1"/>
          </p:cNvSpPr>
          <p:nvPr>
            <p:ph type="sldNum" sz="quarter" idx="10"/>
          </p:nvPr>
        </p:nvSpPr>
        <p:spPr/>
        <p:txBody>
          <a:bodyPr/>
          <a:lstStyle/>
          <a:p>
            <a:fld id="{E5D914B7-541C-440B-8C4F-FFD7A90F7879}" type="slidenum">
              <a:rPr lang="en-US" smtClean="0"/>
              <a:t>7</a:t>
            </a:fld>
            <a:endParaRPr lang="en-US"/>
          </a:p>
        </p:txBody>
      </p:sp>
    </p:spTree>
    <p:extLst>
      <p:ext uri="{BB962C8B-B14F-4D97-AF65-F5344CB8AC3E}">
        <p14:creationId xmlns:p14="http://schemas.microsoft.com/office/powerpoint/2010/main" val="2258965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federal law enacted by congress in 1986</a:t>
            </a:r>
          </a:p>
          <a:p>
            <a:r>
              <a:rPr lang="en-US" dirty="0" smtClean="0"/>
              <a:t>AKA the Anti-Dumping Law or Statute, and COBRA (the Consolidated Omnibus Budget and  Reconciliation act</a:t>
            </a:r>
          </a:p>
          <a:p>
            <a:r>
              <a:rPr lang="en-US" dirty="0" smtClean="0"/>
              <a:t>Assures that any person that comes to the hospital for treatment of an emergency medical condition is provided a Medical Screening Examination</a:t>
            </a:r>
          </a:p>
          <a:p>
            <a:r>
              <a:rPr lang="en-US" dirty="0" smtClean="0"/>
              <a:t>Stabilization Treatment if an emergency medical condition exists and/or appropriate transfer if the hospital does not have the capability or capacity </a:t>
            </a:r>
          </a:p>
          <a:p>
            <a:r>
              <a:rPr lang="en-US" dirty="0" smtClean="0"/>
              <a:t>No person may be denied care or transferred to another facility based on their ability to pay</a:t>
            </a:r>
          </a:p>
          <a:p>
            <a:r>
              <a:rPr lang="en-US" dirty="0" smtClean="0"/>
              <a:t>“Emergency Medical Condition”</a:t>
            </a:r>
          </a:p>
          <a:p>
            <a:endParaRPr lang="en-US" dirty="0"/>
          </a:p>
        </p:txBody>
      </p:sp>
      <p:sp>
        <p:nvSpPr>
          <p:cNvPr id="4" name="Slide Number Placeholder 3"/>
          <p:cNvSpPr>
            <a:spLocks noGrp="1"/>
          </p:cNvSpPr>
          <p:nvPr>
            <p:ph type="sldNum" sz="quarter" idx="10"/>
          </p:nvPr>
        </p:nvSpPr>
        <p:spPr/>
        <p:txBody>
          <a:bodyPr/>
          <a:lstStyle/>
          <a:p>
            <a:fld id="{E5D914B7-541C-440B-8C4F-FFD7A90F7879}" type="slidenum">
              <a:rPr lang="en-US" smtClean="0"/>
              <a:t>8</a:t>
            </a:fld>
            <a:endParaRPr lang="en-US"/>
          </a:p>
        </p:txBody>
      </p:sp>
    </p:spTree>
    <p:extLst>
      <p:ext uri="{BB962C8B-B14F-4D97-AF65-F5344CB8AC3E}">
        <p14:creationId xmlns:p14="http://schemas.microsoft.com/office/powerpoint/2010/main" val="3432805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D914B7-541C-440B-8C4F-FFD7A90F7879}" type="slidenum">
              <a:rPr lang="en-US" smtClean="0"/>
              <a:t>9</a:t>
            </a:fld>
            <a:endParaRPr lang="en-US"/>
          </a:p>
        </p:txBody>
      </p:sp>
    </p:spTree>
    <p:extLst>
      <p:ext uri="{BB962C8B-B14F-4D97-AF65-F5344CB8AC3E}">
        <p14:creationId xmlns:p14="http://schemas.microsoft.com/office/powerpoint/2010/main" val="3664148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D914B7-541C-440B-8C4F-FFD7A90F7879}" type="slidenum">
              <a:rPr lang="en-US" smtClean="0"/>
              <a:t>10</a:t>
            </a:fld>
            <a:endParaRPr lang="en-US"/>
          </a:p>
        </p:txBody>
      </p:sp>
    </p:spTree>
    <p:extLst>
      <p:ext uri="{BB962C8B-B14F-4D97-AF65-F5344CB8AC3E}">
        <p14:creationId xmlns:p14="http://schemas.microsoft.com/office/powerpoint/2010/main" val="1737779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D914B7-541C-440B-8C4F-FFD7A90F7879}" type="slidenum">
              <a:rPr lang="en-US" smtClean="0"/>
              <a:t>11</a:t>
            </a:fld>
            <a:endParaRPr lang="en-US"/>
          </a:p>
        </p:txBody>
      </p:sp>
    </p:spTree>
    <p:extLst>
      <p:ext uri="{BB962C8B-B14F-4D97-AF65-F5344CB8AC3E}">
        <p14:creationId xmlns:p14="http://schemas.microsoft.com/office/powerpoint/2010/main" val="528348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11/30/2016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3052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11/30/2016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438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11/30/2016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3931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11/30/2016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6530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11/30/2016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7550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11/30/2016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5628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11/30/2016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2167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11/30/2016</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8704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11/30/2016</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1066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11/30/2016</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8439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11/30/2016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0632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11/30/2016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7351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11/30/2016</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299402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Protected_health_informatio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5817" y="773723"/>
            <a:ext cx="10738337" cy="1801838"/>
          </a:xfrm>
        </p:spPr>
        <p:txBody>
          <a:bodyPr>
            <a:normAutofit/>
          </a:bodyPr>
          <a:lstStyle/>
          <a:p>
            <a:r>
              <a:rPr lang="en-US" dirty="0" smtClean="0"/>
              <a:t>Emergency Departments</a:t>
            </a:r>
            <a:br>
              <a:rPr lang="en-US" dirty="0" smtClean="0"/>
            </a:br>
            <a:r>
              <a:rPr lang="en-US" dirty="0" smtClean="0"/>
              <a:t>AND Crisis Intervention</a:t>
            </a:r>
            <a:endParaRPr lang="en-US" dirty="0"/>
          </a:p>
        </p:txBody>
      </p:sp>
      <p:sp>
        <p:nvSpPr>
          <p:cNvPr id="3" name="Subtitle 2"/>
          <p:cNvSpPr>
            <a:spLocks noGrp="1"/>
          </p:cNvSpPr>
          <p:nvPr>
            <p:ph type="subTitle" idx="1"/>
          </p:nvPr>
        </p:nvSpPr>
        <p:spPr>
          <a:xfrm>
            <a:off x="515816" y="2833467"/>
            <a:ext cx="3528646" cy="3086099"/>
          </a:xfrm>
        </p:spPr>
        <p:txBody>
          <a:bodyPr>
            <a:normAutofit/>
          </a:bodyPr>
          <a:lstStyle/>
          <a:p>
            <a:r>
              <a:rPr lang="en-US" sz="2600" b="1" u="sng" dirty="0"/>
              <a:t>“From the Hospital Perspective</a:t>
            </a:r>
            <a:r>
              <a:rPr lang="en-US" sz="2600" b="1" u="sng" dirty="0" smtClean="0"/>
              <a:t>”</a:t>
            </a:r>
          </a:p>
          <a:p>
            <a:r>
              <a:rPr lang="en-US" dirty="0"/>
              <a:t>Presented by</a:t>
            </a:r>
            <a:r>
              <a:rPr lang="en-US" sz="1900" dirty="0"/>
              <a:t>:  </a:t>
            </a:r>
          </a:p>
          <a:p>
            <a:r>
              <a:rPr lang="en-US" sz="1900" dirty="0"/>
              <a:t>Linda G. Brown MSN, APRN, BC, FNP-C</a:t>
            </a:r>
          </a:p>
          <a:p>
            <a:r>
              <a:rPr lang="en-US" sz="1800" dirty="0"/>
              <a:t>Director, Emergency Services</a:t>
            </a:r>
          </a:p>
          <a:p>
            <a:r>
              <a:rPr lang="en-US" sz="1800" dirty="0"/>
              <a:t>Southeast Hospital </a:t>
            </a:r>
          </a:p>
          <a:p>
            <a:r>
              <a:rPr lang="en-US" sz="1800" dirty="0"/>
              <a:t>Cape Girardeau</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1442" y="2833468"/>
            <a:ext cx="5638800" cy="3086099"/>
          </a:xfrm>
          <a:prstGeom prst="rect">
            <a:avLst/>
          </a:prstGeom>
        </p:spPr>
      </p:pic>
      <p:sp>
        <p:nvSpPr>
          <p:cNvPr id="5" name="Date Placeholder 4"/>
          <p:cNvSpPr>
            <a:spLocks noGrp="1"/>
          </p:cNvSpPr>
          <p:nvPr>
            <p:ph type="dt" sz="half" idx="10"/>
          </p:nvPr>
        </p:nvSpPr>
        <p:spPr/>
        <p:txBody>
          <a:bodyPr/>
          <a:lstStyle/>
          <a:p>
            <a:r>
              <a:rPr lang="en-US" dirty="0" smtClean="0"/>
              <a:t>April 2018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944739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EMTALA (Emergency Medical Treatment and </a:t>
            </a:r>
            <a:r>
              <a:rPr lang="en-US" u="sng" dirty="0"/>
              <a:t>Active Labor Act</a:t>
            </a:r>
            <a:r>
              <a:rPr lang="en-US" dirty="0"/>
              <a:t>)</a:t>
            </a:r>
          </a:p>
        </p:txBody>
      </p:sp>
      <p:sp>
        <p:nvSpPr>
          <p:cNvPr id="3" name="Content Placeholder 2"/>
          <p:cNvSpPr>
            <a:spLocks noGrp="1"/>
          </p:cNvSpPr>
          <p:nvPr>
            <p:ph idx="1"/>
          </p:nvPr>
        </p:nvSpPr>
        <p:spPr>
          <a:xfrm>
            <a:off x="838200" y="2369713"/>
            <a:ext cx="10515600" cy="3807249"/>
          </a:xfrm>
        </p:spPr>
        <p:txBody>
          <a:bodyPr/>
          <a:lstStyle/>
          <a:p>
            <a:r>
              <a:rPr lang="en-US" sz="3200" dirty="0"/>
              <a:t>EMTALA Applies to any person who seeks emergency care, whether they enter the hospital through the ER, Main Lobby, any other department of the main hospital or the main hospital </a:t>
            </a:r>
            <a:r>
              <a:rPr lang="en-US" sz="3200" dirty="0" smtClean="0"/>
              <a:t>campus </a:t>
            </a:r>
            <a:r>
              <a:rPr lang="en-US" sz="3200" dirty="0"/>
              <a:t>(</a:t>
            </a:r>
            <a:r>
              <a:rPr lang="en-US" sz="3200" u="sng" dirty="0"/>
              <a:t>within 50 feet of the property of the main campus of the hospital)</a:t>
            </a:r>
          </a:p>
          <a:p>
            <a:endParaRPr lang="en-US" dirty="0"/>
          </a:p>
        </p:txBody>
      </p:sp>
      <p:sp>
        <p:nvSpPr>
          <p:cNvPr id="4" name="Date Placeholder 3"/>
          <p:cNvSpPr>
            <a:spLocks noGrp="1"/>
          </p:cNvSpPr>
          <p:nvPr>
            <p:ph type="dt" sz="half" idx="10"/>
          </p:nvPr>
        </p:nvSpPr>
        <p:spPr/>
        <p:txBody>
          <a:bodyPr/>
          <a:lstStyle/>
          <a:p>
            <a:r>
              <a:rPr lang="en-US" dirty="0"/>
              <a:t>April 2018</a:t>
            </a:r>
          </a:p>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443074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Emergency Medical Condition:</a:t>
            </a:r>
            <a:endParaRPr lang="en-US" b="1" dirty="0"/>
          </a:p>
        </p:txBody>
      </p:sp>
      <p:sp>
        <p:nvSpPr>
          <p:cNvPr id="3" name="Content Placeholder 2"/>
          <p:cNvSpPr>
            <a:spLocks noGrp="1"/>
          </p:cNvSpPr>
          <p:nvPr>
            <p:ph sz="half" idx="1"/>
          </p:nvPr>
        </p:nvSpPr>
        <p:spPr/>
        <p:txBody>
          <a:bodyPr>
            <a:normAutofit fontScale="92500"/>
          </a:bodyPr>
          <a:lstStyle/>
          <a:p>
            <a:r>
              <a:rPr lang="en-US" b="1" dirty="0" smtClean="0"/>
              <a:t>A </a:t>
            </a:r>
            <a:r>
              <a:rPr lang="en-US" b="1" dirty="0"/>
              <a:t>medical condition with acute symptoms of sufficient severity </a:t>
            </a:r>
            <a:r>
              <a:rPr lang="en-US" b="1" dirty="0" smtClean="0"/>
              <a:t>including:</a:t>
            </a:r>
          </a:p>
          <a:p>
            <a:pPr lvl="1"/>
            <a:r>
              <a:rPr lang="en-US" dirty="0" smtClean="0"/>
              <a:t>Severe pain</a:t>
            </a:r>
            <a:r>
              <a:rPr lang="en-US" dirty="0"/>
              <a:t>, </a:t>
            </a:r>
            <a:endParaRPr lang="en-US" dirty="0" smtClean="0"/>
          </a:p>
          <a:p>
            <a:pPr lvl="1"/>
            <a:r>
              <a:rPr lang="en-US" dirty="0" smtClean="0"/>
              <a:t>psychiatric disturbances, </a:t>
            </a:r>
          </a:p>
          <a:p>
            <a:pPr lvl="1"/>
            <a:r>
              <a:rPr lang="en-US" dirty="0" smtClean="0"/>
              <a:t>symptoms </a:t>
            </a:r>
            <a:r>
              <a:rPr lang="en-US" dirty="0"/>
              <a:t>of substance abuse, </a:t>
            </a:r>
            <a:endParaRPr lang="en-US" dirty="0" smtClean="0"/>
          </a:p>
          <a:p>
            <a:pPr marL="457200" lvl="1" indent="0">
              <a:buNone/>
            </a:pPr>
            <a:endParaRPr lang="en-US" dirty="0"/>
          </a:p>
        </p:txBody>
      </p:sp>
      <p:sp>
        <p:nvSpPr>
          <p:cNvPr id="4" name="Content Placeholder 3"/>
          <p:cNvSpPr>
            <a:spLocks noGrp="1"/>
          </p:cNvSpPr>
          <p:nvPr>
            <p:ph sz="half" idx="2"/>
          </p:nvPr>
        </p:nvSpPr>
        <p:spPr/>
        <p:txBody>
          <a:bodyPr>
            <a:normAutofit fontScale="92500"/>
          </a:bodyPr>
          <a:lstStyle/>
          <a:p>
            <a:r>
              <a:rPr lang="en-US" b="1" dirty="0" smtClean="0"/>
              <a:t>The </a:t>
            </a:r>
            <a:r>
              <a:rPr lang="en-US" b="1" dirty="0"/>
              <a:t>absence of  immediate medical attention </a:t>
            </a:r>
            <a:r>
              <a:rPr lang="en-US" b="1" u="sng" dirty="0"/>
              <a:t>could  reasonably result in </a:t>
            </a:r>
            <a:r>
              <a:rPr lang="en-US" b="1" dirty="0"/>
              <a:t>the following: </a:t>
            </a:r>
            <a:endParaRPr lang="en-US" b="1" dirty="0" smtClean="0"/>
          </a:p>
          <a:p>
            <a:pPr lvl="1"/>
            <a:r>
              <a:rPr lang="en-US" dirty="0" smtClean="0"/>
              <a:t>Placing </a:t>
            </a:r>
            <a:r>
              <a:rPr lang="en-US" dirty="0"/>
              <a:t>the health of an individual  in serious </a:t>
            </a:r>
            <a:r>
              <a:rPr lang="en-US" dirty="0" smtClean="0"/>
              <a:t>jeopardy</a:t>
            </a:r>
          </a:p>
          <a:p>
            <a:pPr lvl="1"/>
            <a:r>
              <a:rPr lang="en-US" dirty="0"/>
              <a:t>Serious Impairment to bodily functions or dysfunction of an organ or body </a:t>
            </a:r>
            <a:r>
              <a:rPr lang="en-US" dirty="0" smtClean="0"/>
              <a:t>part</a:t>
            </a:r>
          </a:p>
          <a:p>
            <a:pPr lvl="1"/>
            <a:r>
              <a:rPr lang="en-US" dirty="0"/>
              <a:t>Or </a:t>
            </a:r>
            <a:r>
              <a:rPr lang="en-US" u="sng" dirty="0"/>
              <a:t>serious physical harm to self or to others, including ideation of suicide,  homicide or other </a:t>
            </a:r>
            <a:r>
              <a:rPr lang="en-US" u="sng" dirty="0" smtClean="0"/>
              <a:t>acts of  </a:t>
            </a:r>
            <a:r>
              <a:rPr lang="en-US" u="sng" dirty="0"/>
              <a:t>intentional harm to self or to others.</a:t>
            </a:r>
          </a:p>
          <a:p>
            <a:endParaRPr lang="en-US" dirty="0"/>
          </a:p>
          <a:p>
            <a:endParaRPr lang="en-US" dirty="0"/>
          </a:p>
        </p:txBody>
      </p:sp>
      <p:sp>
        <p:nvSpPr>
          <p:cNvPr id="5" name="Date Placeholder 4"/>
          <p:cNvSpPr>
            <a:spLocks noGrp="1"/>
          </p:cNvSpPr>
          <p:nvPr>
            <p:ph type="dt" sz="half" idx="10"/>
          </p:nvPr>
        </p:nvSpPr>
        <p:spPr/>
        <p:txBody>
          <a:bodyPr/>
          <a:lstStyle/>
          <a:p>
            <a:r>
              <a:rPr lang="en-US" dirty="0"/>
              <a:t>April 2018</a:t>
            </a:r>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7" name="Picture 6"/>
          <p:cNvPicPr>
            <a:picLocks noChangeAspect="1"/>
          </p:cNvPicPr>
          <p:nvPr/>
        </p:nvPicPr>
        <p:blipFill>
          <a:blip r:embed="rId3"/>
          <a:stretch>
            <a:fillRect/>
          </a:stretch>
        </p:blipFill>
        <p:spPr>
          <a:xfrm>
            <a:off x="257577" y="4159876"/>
            <a:ext cx="5525037" cy="2017087"/>
          </a:xfrm>
          <a:prstGeom prst="rect">
            <a:avLst/>
          </a:prstGeom>
        </p:spPr>
      </p:pic>
    </p:spTree>
    <p:extLst>
      <p:ext uri="{BB962C8B-B14F-4D97-AF65-F5344CB8AC3E}">
        <p14:creationId xmlns:p14="http://schemas.microsoft.com/office/powerpoint/2010/main" val="2227493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915" y="4108362"/>
            <a:ext cx="10538698" cy="1094704"/>
          </a:xfrm>
        </p:spPr>
        <p:txBody>
          <a:bodyPr>
            <a:noAutofit/>
          </a:bodyPr>
          <a:lstStyle/>
          <a:p>
            <a:r>
              <a:rPr lang="en-US" dirty="0" smtClean="0"/>
              <a:t>What does the Emergency Department do to determine if an “Emergency Medical Condition” Exists?</a:t>
            </a: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0423" r="10423"/>
          <a:stretch>
            <a:fillRect/>
          </a:stretch>
        </p:blipFill>
        <p:spPr>
          <a:xfrm>
            <a:off x="3490175" y="987426"/>
            <a:ext cx="5396248" cy="2541386"/>
          </a:xfrm>
        </p:spPr>
      </p:pic>
      <p:sp>
        <p:nvSpPr>
          <p:cNvPr id="4" name="Text Placeholder 3"/>
          <p:cNvSpPr>
            <a:spLocks noGrp="1"/>
          </p:cNvSpPr>
          <p:nvPr>
            <p:ph type="body" sz="half" idx="2"/>
          </p:nvPr>
        </p:nvSpPr>
        <p:spPr>
          <a:xfrm>
            <a:off x="2589213" y="5678002"/>
            <a:ext cx="8915400" cy="920918"/>
          </a:xfrm>
        </p:spPr>
        <p:txBody>
          <a:bodyPr>
            <a:normAutofit/>
          </a:bodyPr>
          <a:lstStyle/>
          <a:p>
            <a:pPr algn="ctr"/>
            <a:endParaRPr lang="en-US" sz="1600" dirty="0" smtClean="0"/>
          </a:p>
          <a:p>
            <a:pPr algn="ctr"/>
            <a:r>
              <a:rPr lang="en-US" sz="2400" i="1" dirty="0" smtClean="0"/>
              <a:t>Emergency Medical Screening Examination</a:t>
            </a:r>
            <a:endParaRPr lang="en-US" sz="2400" i="1" dirty="0"/>
          </a:p>
        </p:txBody>
      </p:sp>
      <p:sp>
        <p:nvSpPr>
          <p:cNvPr id="6" name="Date Placeholder 5"/>
          <p:cNvSpPr>
            <a:spLocks noGrp="1"/>
          </p:cNvSpPr>
          <p:nvPr>
            <p:ph type="dt" sz="half" idx="10"/>
          </p:nvPr>
        </p:nvSpPr>
        <p:spPr/>
        <p:txBody>
          <a:bodyPr/>
          <a:lstStyle/>
          <a:p>
            <a:r>
              <a:rPr lang="en-US" dirty="0"/>
              <a:t>April 2018</a:t>
            </a:r>
          </a:p>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905446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8101" y="1326303"/>
            <a:ext cx="5955631" cy="1200329"/>
          </a:xfrm>
          <a:prstGeom prst="rect">
            <a:avLst/>
          </a:prstGeom>
        </p:spPr>
        <p:txBody>
          <a:bodyPr wrap="square">
            <a:spAutoFit/>
          </a:bodyPr>
          <a:lstStyle/>
          <a:p>
            <a:r>
              <a:rPr lang="en-US" b="1" dirty="0" smtClean="0"/>
              <a:t>Triage </a:t>
            </a:r>
            <a:r>
              <a:rPr lang="en-US" b="1" dirty="0"/>
              <a:t>– </a:t>
            </a:r>
            <a:r>
              <a:rPr lang="en-US" dirty="0"/>
              <a:t>Rapidly assess for life or limb threatening condition or illness by Nurse. If arrived by EMS or Law Enforcement patient may be escorted straight to room and Triage performed at bedside.</a:t>
            </a:r>
          </a:p>
        </p:txBody>
      </p:sp>
      <p:pic>
        <p:nvPicPr>
          <p:cNvPr id="4" name="Picture 3"/>
          <p:cNvPicPr>
            <a:picLocks noChangeAspect="1"/>
          </p:cNvPicPr>
          <p:nvPr/>
        </p:nvPicPr>
        <p:blipFill>
          <a:blip r:embed="rId3"/>
          <a:stretch>
            <a:fillRect/>
          </a:stretch>
        </p:blipFill>
        <p:spPr>
          <a:xfrm>
            <a:off x="2180492" y="3191201"/>
            <a:ext cx="4551195" cy="2431248"/>
          </a:xfrm>
          <a:prstGeom prst="rect">
            <a:avLst/>
          </a:prstGeom>
        </p:spPr>
      </p:pic>
      <p:pic>
        <p:nvPicPr>
          <p:cNvPr id="6" name="Picture 5"/>
          <p:cNvPicPr>
            <a:picLocks noChangeAspect="1"/>
          </p:cNvPicPr>
          <p:nvPr/>
        </p:nvPicPr>
        <p:blipFill>
          <a:blip r:embed="rId4"/>
          <a:stretch>
            <a:fillRect/>
          </a:stretch>
        </p:blipFill>
        <p:spPr>
          <a:xfrm>
            <a:off x="7156373" y="3997259"/>
            <a:ext cx="4343400" cy="2683044"/>
          </a:xfrm>
          <a:prstGeom prst="rect">
            <a:avLst/>
          </a:prstGeom>
        </p:spPr>
      </p:pic>
      <p:sp>
        <p:nvSpPr>
          <p:cNvPr id="7" name="TextBox 6"/>
          <p:cNvSpPr txBox="1"/>
          <p:nvPr/>
        </p:nvSpPr>
        <p:spPr>
          <a:xfrm>
            <a:off x="7110664" y="2526632"/>
            <a:ext cx="4343400" cy="923330"/>
          </a:xfrm>
          <a:prstGeom prst="rect">
            <a:avLst/>
          </a:prstGeom>
          <a:noFill/>
        </p:spPr>
        <p:txBody>
          <a:bodyPr wrap="square" rtlCol="0">
            <a:spAutoFit/>
          </a:bodyPr>
          <a:lstStyle/>
          <a:p>
            <a:r>
              <a:rPr lang="en-US"/>
              <a:t>Take patient to psych safe room that is appropriate for the patient’s condition</a:t>
            </a:r>
            <a:endParaRPr lang="en-US" dirty="0"/>
          </a:p>
        </p:txBody>
      </p:sp>
      <p:sp>
        <p:nvSpPr>
          <p:cNvPr id="8" name="TextBox 7"/>
          <p:cNvSpPr txBox="1"/>
          <p:nvPr/>
        </p:nvSpPr>
        <p:spPr>
          <a:xfrm>
            <a:off x="2180492" y="539262"/>
            <a:ext cx="9951763" cy="461665"/>
          </a:xfrm>
          <a:prstGeom prst="rect">
            <a:avLst/>
          </a:prstGeom>
          <a:noFill/>
        </p:spPr>
        <p:txBody>
          <a:bodyPr wrap="none" rtlCol="0">
            <a:spAutoFit/>
          </a:bodyPr>
          <a:lstStyle/>
          <a:p>
            <a:r>
              <a:rPr lang="en-US" sz="2400" b="1" dirty="0" smtClean="0"/>
              <a:t>Behavioral Health Patient Intake/Assessment Process (SE Hospital)</a:t>
            </a:r>
            <a:endParaRPr lang="en-US" sz="2400" b="1" dirty="0"/>
          </a:p>
        </p:txBody>
      </p:sp>
      <p:sp>
        <p:nvSpPr>
          <p:cNvPr id="9" name="Date Placeholder 8"/>
          <p:cNvSpPr>
            <a:spLocks noGrp="1"/>
          </p:cNvSpPr>
          <p:nvPr>
            <p:ph type="dt" sz="half" idx="10"/>
          </p:nvPr>
        </p:nvSpPr>
        <p:spPr/>
        <p:txBody>
          <a:bodyPr/>
          <a:lstStyle/>
          <a:p>
            <a:r>
              <a:rPr lang="en-US" dirty="0"/>
              <a:t>April 2018</a:t>
            </a:r>
          </a:p>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59801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262" y="1711568"/>
            <a:ext cx="9495692" cy="2862322"/>
          </a:xfrm>
          <a:prstGeom prst="rect">
            <a:avLst/>
          </a:prstGeom>
          <a:noFill/>
        </p:spPr>
        <p:txBody>
          <a:bodyPr wrap="square" rtlCol="0">
            <a:spAutoFit/>
          </a:bodyPr>
          <a:lstStyle/>
          <a:p>
            <a:r>
              <a:rPr lang="en-US" dirty="0"/>
              <a:t>BH patient’s </a:t>
            </a:r>
            <a:r>
              <a:rPr lang="en-US" dirty="0" smtClean="0"/>
              <a:t>are designated a Behavioral Health </a:t>
            </a:r>
          </a:p>
          <a:p>
            <a:r>
              <a:rPr lang="en-US" dirty="0" smtClean="0"/>
              <a:t>Status in the ED of “Monitored” </a:t>
            </a:r>
            <a:r>
              <a:rPr lang="en-US" dirty="0"/>
              <a:t>or “Close </a:t>
            </a:r>
            <a:r>
              <a:rPr lang="en-US" dirty="0" smtClean="0"/>
              <a:t>Observation”.</a:t>
            </a:r>
          </a:p>
          <a:p>
            <a:r>
              <a:rPr lang="en-US" dirty="0" smtClean="0"/>
              <a:t>They are disrobed </a:t>
            </a:r>
            <a:r>
              <a:rPr lang="en-US" dirty="0"/>
              <a:t>and placed in an appropriate gown</a:t>
            </a:r>
            <a:r>
              <a:rPr lang="en-US" dirty="0" smtClean="0"/>
              <a:t>. </a:t>
            </a:r>
          </a:p>
          <a:p>
            <a:r>
              <a:rPr lang="en-US" dirty="0" smtClean="0"/>
              <a:t>  </a:t>
            </a:r>
          </a:p>
          <a:p>
            <a:r>
              <a:rPr lang="en-US" dirty="0" smtClean="0"/>
              <a:t>Those </a:t>
            </a:r>
            <a:r>
              <a:rPr lang="en-US" dirty="0"/>
              <a:t>on Close Observation are searched for contraband or prohibited items. </a:t>
            </a:r>
            <a:endParaRPr lang="en-US" dirty="0" smtClean="0"/>
          </a:p>
          <a:p>
            <a:r>
              <a:rPr lang="en-US" dirty="0" smtClean="0"/>
              <a:t> </a:t>
            </a:r>
            <a:r>
              <a:rPr lang="en-US" dirty="0"/>
              <a:t>They are then placed in a specific BH </a:t>
            </a:r>
            <a:r>
              <a:rPr lang="en-US" dirty="0" smtClean="0"/>
              <a:t>gown or scrubs. (Green)</a:t>
            </a:r>
          </a:p>
          <a:p>
            <a:endParaRPr lang="en-US" dirty="0" smtClean="0"/>
          </a:p>
          <a:p>
            <a:r>
              <a:rPr lang="en-US" dirty="0" smtClean="0"/>
              <a:t>Video </a:t>
            </a:r>
            <a:r>
              <a:rPr lang="en-US" dirty="0"/>
              <a:t>Monitoring is initiated by Security.</a:t>
            </a:r>
          </a:p>
          <a:p>
            <a:r>
              <a:rPr lang="en-US" dirty="0" smtClean="0"/>
              <a:t>Patients are monitored remotely. (Security</a:t>
            </a:r>
          </a:p>
          <a:p>
            <a:r>
              <a:rPr lang="en-US" dirty="0" smtClean="0"/>
              <a:t>Station inside ED Center Court area)</a:t>
            </a:r>
            <a:endParaRPr lang="en-US"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8338" y="4014056"/>
            <a:ext cx="3880338" cy="2576147"/>
          </a:xfrm>
          <a:prstGeom prst="rect">
            <a:avLst/>
          </a:prstGeom>
        </p:spPr>
      </p:pic>
      <p:sp>
        <p:nvSpPr>
          <p:cNvPr id="5" name="TextBox 4"/>
          <p:cNvSpPr txBox="1"/>
          <p:nvPr/>
        </p:nvSpPr>
        <p:spPr>
          <a:xfrm>
            <a:off x="1723292" y="1008185"/>
            <a:ext cx="10233117" cy="461665"/>
          </a:xfrm>
          <a:prstGeom prst="rect">
            <a:avLst/>
          </a:prstGeom>
          <a:noFill/>
        </p:spPr>
        <p:txBody>
          <a:bodyPr wrap="square" rtlCol="0">
            <a:spAutoFit/>
          </a:bodyPr>
          <a:lstStyle/>
          <a:p>
            <a:r>
              <a:rPr lang="en-US" sz="2400" b="1" dirty="0"/>
              <a:t>Behavioral Health Patient Intake/Assessment Process (SE Hospital)</a:t>
            </a:r>
          </a:p>
        </p:txBody>
      </p:sp>
      <p:sp>
        <p:nvSpPr>
          <p:cNvPr id="6" name="TextBox 5"/>
          <p:cNvSpPr txBox="1"/>
          <p:nvPr/>
        </p:nvSpPr>
        <p:spPr>
          <a:xfrm>
            <a:off x="1582614" y="5029200"/>
            <a:ext cx="4689231" cy="1200329"/>
          </a:xfrm>
          <a:prstGeom prst="rect">
            <a:avLst/>
          </a:prstGeom>
          <a:noFill/>
        </p:spPr>
        <p:txBody>
          <a:bodyPr wrap="square" rtlCol="0">
            <a:spAutoFit/>
          </a:bodyPr>
          <a:lstStyle/>
          <a:p>
            <a:r>
              <a:rPr lang="en-US" dirty="0"/>
              <a:t>Security is provided with a </a:t>
            </a:r>
            <a:r>
              <a:rPr lang="en-US" dirty="0" smtClean="0"/>
              <a:t>“Hand-off communication” </a:t>
            </a:r>
            <a:r>
              <a:rPr lang="en-US" dirty="0"/>
              <a:t>card (the orange card) that indicates the chief complaint and the level of observation required for the individual.</a:t>
            </a:r>
          </a:p>
        </p:txBody>
      </p:sp>
      <p:sp>
        <p:nvSpPr>
          <p:cNvPr id="7" name="Date Placeholder 6"/>
          <p:cNvSpPr>
            <a:spLocks noGrp="1"/>
          </p:cNvSpPr>
          <p:nvPr>
            <p:ph type="dt" sz="half" idx="10"/>
          </p:nvPr>
        </p:nvSpPr>
        <p:spPr/>
        <p:txBody>
          <a:bodyPr/>
          <a:lstStyle/>
          <a:p>
            <a:r>
              <a:rPr lang="en-US" dirty="0"/>
              <a:t>April 2018</a:t>
            </a:r>
          </a:p>
        </p:txBody>
      </p:sp>
      <p:sp>
        <p:nvSpPr>
          <p:cNvPr id="8" name="Slide Number Placeholder 7"/>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446682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8092" y="808892"/>
            <a:ext cx="9951763" cy="461665"/>
          </a:xfrm>
          <a:prstGeom prst="rect">
            <a:avLst/>
          </a:prstGeom>
          <a:noFill/>
        </p:spPr>
        <p:txBody>
          <a:bodyPr wrap="none" rtlCol="0">
            <a:spAutoFit/>
          </a:bodyPr>
          <a:lstStyle/>
          <a:p>
            <a:r>
              <a:rPr lang="en-US" sz="2400" b="1" dirty="0"/>
              <a:t>Behavioral Health Patient Intake/Assessment Process (SE Hospital)</a:t>
            </a:r>
          </a:p>
        </p:txBody>
      </p:sp>
      <p:sp>
        <p:nvSpPr>
          <p:cNvPr id="3" name="TextBox 2"/>
          <p:cNvSpPr txBox="1"/>
          <p:nvPr/>
        </p:nvSpPr>
        <p:spPr>
          <a:xfrm>
            <a:off x="2028092" y="1606062"/>
            <a:ext cx="9459863" cy="2585323"/>
          </a:xfrm>
          <a:prstGeom prst="rect">
            <a:avLst/>
          </a:prstGeom>
          <a:noFill/>
        </p:spPr>
        <p:txBody>
          <a:bodyPr wrap="square" rtlCol="0">
            <a:spAutoFit/>
          </a:bodyPr>
          <a:lstStyle/>
          <a:p>
            <a:r>
              <a:rPr lang="en-US" dirty="0"/>
              <a:t>Primary Nurse completes initial assessment. </a:t>
            </a:r>
            <a:endParaRPr lang="en-US" dirty="0" smtClean="0"/>
          </a:p>
          <a:p>
            <a:endParaRPr lang="en-US" dirty="0" smtClean="0"/>
          </a:p>
          <a:p>
            <a:r>
              <a:rPr lang="en-US" dirty="0" smtClean="0"/>
              <a:t>Notifies Physician </a:t>
            </a:r>
            <a:r>
              <a:rPr lang="en-US" dirty="0"/>
              <a:t>of patients arrival. </a:t>
            </a:r>
            <a:endParaRPr lang="en-US" dirty="0" smtClean="0"/>
          </a:p>
          <a:p>
            <a:r>
              <a:rPr lang="en-US" dirty="0" smtClean="0"/>
              <a:t>(If </a:t>
            </a:r>
            <a:r>
              <a:rPr lang="en-US" dirty="0"/>
              <a:t>greater than 15 minutes for physician to see patient</a:t>
            </a:r>
            <a:r>
              <a:rPr lang="en-US" dirty="0" smtClean="0"/>
              <a:t>,</a:t>
            </a:r>
          </a:p>
          <a:p>
            <a:r>
              <a:rPr lang="en-US" dirty="0" smtClean="0"/>
              <a:t>Primary </a:t>
            </a:r>
            <a:r>
              <a:rPr lang="en-US" dirty="0"/>
              <a:t>Nurse initiates BH lab work (blood work and urine). </a:t>
            </a:r>
            <a:endParaRPr lang="en-US" dirty="0" smtClean="0"/>
          </a:p>
          <a:p>
            <a:endParaRPr lang="en-US" dirty="0"/>
          </a:p>
          <a:p>
            <a:r>
              <a:rPr lang="en-US" dirty="0"/>
              <a:t>ED Physician performs physical examination of patient. </a:t>
            </a:r>
            <a:endParaRPr lang="en-US" dirty="0" smtClean="0"/>
          </a:p>
          <a:p>
            <a:endParaRPr lang="en-US" dirty="0" smtClean="0"/>
          </a:p>
          <a:p>
            <a:r>
              <a:rPr lang="en-US" dirty="0" smtClean="0"/>
              <a:t>Places </a:t>
            </a:r>
            <a:r>
              <a:rPr lang="en-US" dirty="0"/>
              <a:t>“order”/request for Social Worker Psychiatric Evaluation.</a:t>
            </a:r>
          </a:p>
        </p:txBody>
      </p:sp>
      <p:sp>
        <p:nvSpPr>
          <p:cNvPr id="4" name="TextBox 3"/>
          <p:cNvSpPr txBox="1"/>
          <p:nvPr/>
        </p:nvSpPr>
        <p:spPr>
          <a:xfrm>
            <a:off x="2473569" y="4396154"/>
            <a:ext cx="9506287" cy="1754326"/>
          </a:xfrm>
          <a:prstGeom prst="rect">
            <a:avLst/>
          </a:prstGeom>
          <a:noFill/>
        </p:spPr>
        <p:txBody>
          <a:bodyPr wrap="square" rtlCol="0">
            <a:spAutoFit/>
          </a:bodyPr>
          <a:lstStyle/>
          <a:p>
            <a:r>
              <a:rPr lang="en-US" dirty="0"/>
              <a:t>ED Physician evaluates results of diagnostic tests. Makes determination if patient is medically stable, then makes </a:t>
            </a:r>
            <a:r>
              <a:rPr lang="en-US" dirty="0" smtClean="0"/>
              <a:t>disposition/decision.  </a:t>
            </a:r>
          </a:p>
          <a:p>
            <a:endParaRPr lang="en-US" dirty="0"/>
          </a:p>
          <a:p>
            <a:pPr marL="800100" lvl="1" indent="-342900">
              <a:buFont typeface="Arial" panose="020B0604020202020204" pitchFamily="34" charset="0"/>
              <a:buChar char="•"/>
            </a:pPr>
            <a:r>
              <a:rPr lang="en-US" dirty="0"/>
              <a:t>If patient is not medically stable, patient will be admitted to inpatient medical unit and further psychological evaluation will occur later in the admission.  </a:t>
            </a:r>
          </a:p>
        </p:txBody>
      </p:sp>
      <p:sp>
        <p:nvSpPr>
          <p:cNvPr id="6" name="Date Placeholder 5"/>
          <p:cNvSpPr>
            <a:spLocks noGrp="1"/>
          </p:cNvSpPr>
          <p:nvPr>
            <p:ph type="dt" sz="half" idx="10"/>
          </p:nvPr>
        </p:nvSpPr>
        <p:spPr/>
        <p:txBody>
          <a:bodyPr/>
          <a:lstStyle/>
          <a:p>
            <a:r>
              <a:rPr lang="en-US" dirty="0"/>
              <a:t>April 2018</a:t>
            </a:r>
          </a:p>
        </p:txBody>
      </p:sp>
      <p:sp>
        <p:nvSpPr>
          <p:cNvPr id="7" name="Slide Number Placeholder 6"/>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5" name="Picture 4"/>
          <p:cNvPicPr>
            <a:picLocks noChangeAspect="1"/>
          </p:cNvPicPr>
          <p:nvPr/>
        </p:nvPicPr>
        <p:blipFill>
          <a:blip r:embed="rId3"/>
          <a:stretch>
            <a:fillRect/>
          </a:stretch>
        </p:blipFill>
        <p:spPr>
          <a:xfrm>
            <a:off x="8255358" y="1606062"/>
            <a:ext cx="2820473" cy="2437904"/>
          </a:xfrm>
          <a:prstGeom prst="rect">
            <a:avLst/>
          </a:prstGeom>
        </p:spPr>
      </p:pic>
    </p:spTree>
    <p:extLst>
      <p:ext uri="{BB962C8B-B14F-4D97-AF65-F5344CB8AC3E}">
        <p14:creationId xmlns:p14="http://schemas.microsoft.com/office/powerpoint/2010/main" val="43565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7077" y="797170"/>
            <a:ext cx="8827477" cy="400110"/>
          </a:xfrm>
          <a:prstGeom prst="rect">
            <a:avLst/>
          </a:prstGeom>
          <a:noFill/>
        </p:spPr>
        <p:txBody>
          <a:bodyPr wrap="square" rtlCol="0">
            <a:spAutoFit/>
          </a:bodyPr>
          <a:lstStyle/>
          <a:p>
            <a:r>
              <a:rPr lang="en-US" sz="2000" b="1" dirty="0"/>
              <a:t>Behavioral Health Patient Intake/Assessment Process (SE Hospital)</a:t>
            </a:r>
          </a:p>
        </p:txBody>
      </p:sp>
      <p:sp>
        <p:nvSpPr>
          <p:cNvPr id="3" name="TextBox 2"/>
          <p:cNvSpPr txBox="1"/>
          <p:nvPr/>
        </p:nvSpPr>
        <p:spPr>
          <a:xfrm>
            <a:off x="1817077" y="1582615"/>
            <a:ext cx="9107290" cy="3728489"/>
          </a:xfrm>
          <a:prstGeom prst="rect">
            <a:avLst/>
          </a:prstGeom>
          <a:noFill/>
          <a:ln>
            <a:solidFill>
              <a:srgbClr val="FF0000"/>
            </a:solidFill>
          </a:ln>
        </p:spPr>
        <p:txBody>
          <a:bodyPr wrap="square" rtlCol="0">
            <a:spAutoFit/>
          </a:bodyPr>
          <a:lstStyle/>
          <a:p>
            <a:r>
              <a:rPr lang="en-US" b="1" dirty="0" smtClean="0"/>
              <a:t>Psychiatric Evaluation will screen for:</a:t>
            </a:r>
          </a:p>
          <a:p>
            <a:endParaRPr lang="en-US" b="1" dirty="0" smtClean="0"/>
          </a:p>
          <a:p>
            <a:r>
              <a:rPr lang="en-US" dirty="0" smtClean="0"/>
              <a:t>Physical and mental illness (including delusions, hallucinations, impaired reality testing)</a:t>
            </a:r>
          </a:p>
          <a:p>
            <a:r>
              <a:rPr lang="en-US" dirty="0" smtClean="0"/>
              <a:t>History of violence to self or others</a:t>
            </a:r>
          </a:p>
          <a:p>
            <a:r>
              <a:rPr lang="en-US" dirty="0" smtClean="0"/>
              <a:t>Suicide attempt or voiced suicidal ideation</a:t>
            </a:r>
          </a:p>
          <a:p>
            <a:r>
              <a:rPr lang="en-US" dirty="0" smtClean="0"/>
              <a:t>Lacerations or other self-inflicted injury</a:t>
            </a:r>
          </a:p>
          <a:p>
            <a:r>
              <a:rPr lang="en-US" dirty="0"/>
              <a:t>D</a:t>
            </a:r>
            <a:r>
              <a:rPr lang="en-US" dirty="0" smtClean="0"/>
              <a:t>anger to self or others by making violent acts, gestures or threats</a:t>
            </a:r>
          </a:p>
          <a:p>
            <a:r>
              <a:rPr lang="en-US" dirty="0" smtClean="0"/>
              <a:t>Severe agitation</a:t>
            </a:r>
          </a:p>
          <a:p>
            <a:r>
              <a:rPr lang="en-US" dirty="0" smtClean="0"/>
              <a:t>Signs of confusion or mental status changes</a:t>
            </a:r>
          </a:p>
          <a:p>
            <a:r>
              <a:rPr lang="en-US" dirty="0" smtClean="0"/>
              <a:t>Grave passive neglect of “grave disability”</a:t>
            </a:r>
          </a:p>
          <a:p>
            <a:r>
              <a:rPr lang="en-US" dirty="0" smtClean="0"/>
              <a:t>Substance intoxication or withdrawal that can affect the patient’s cognition or judgment</a:t>
            </a:r>
          </a:p>
          <a:p>
            <a:r>
              <a:rPr lang="en-US" dirty="0" smtClean="0"/>
              <a:t>Decreased consciousness suggestive of drug overdose or head injury</a:t>
            </a:r>
          </a:p>
          <a:p>
            <a:r>
              <a:rPr lang="en-US" dirty="0" smtClean="0"/>
              <a:t>Signs of confusion for which a reason cannot be determined.</a:t>
            </a:r>
            <a:endParaRPr lang="en-US" dirty="0"/>
          </a:p>
        </p:txBody>
      </p:sp>
      <p:sp>
        <p:nvSpPr>
          <p:cNvPr id="4" name="TextBox 3"/>
          <p:cNvSpPr txBox="1"/>
          <p:nvPr/>
        </p:nvSpPr>
        <p:spPr>
          <a:xfrm>
            <a:off x="1899139" y="5568461"/>
            <a:ext cx="9025228" cy="923330"/>
          </a:xfrm>
          <a:prstGeom prst="rect">
            <a:avLst/>
          </a:prstGeom>
          <a:noFill/>
        </p:spPr>
        <p:txBody>
          <a:bodyPr wrap="none" rtlCol="0">
            <a:spAutoFit/>
          </a:bodyPr>
          <a:lstStyle/>
          <a:p>
            <a:r>
              <a:rPr lang="en-US" b="1" dirty="0" smtClean="0"/>
              <a:t>NOTE: </a:t>
            </a:r>
            <a:r>
              <a:rPr lang="en-US" dirty="0" smtClean="0"/>
              <a:t>A psychiatric emergency medical condition is considered “stable” when</a:t>
            </a:r>
          </a:p>
          <a:p>
            <a:r>
              <a:rPr lang="en-US" dirty="0" smtClean="0"/>
              <a:t> the patient is no longer a threat to self or others.  They can be considered</a:t>
            </a:r>
          </a:p>
          <a:p>
            <a:r>
              <a:rPr lang="en-US" dirty="0" smtClean="0"/>
              <a:t> “stable for transfer” when they are protected from harming self or others.  </a:t>
            </a:r>
            <a:endParaRPr lang="en-US" dirty="0"/>
          </a:p>
        </p:txBody>
      </p:sp>
      <p:sp>
        <p:nvSpPr>
          <p:cNvPr id="5" name="Date Placeholder 4"/>
          <p:cNvSpPr>
            <a:spLocks noGrp="1"/>
          </p:cNvSpPr>
          <p:nvPr>
            <p:ph type="dt" sz="half" idx="10"/>
          </p:nvPr>
        </p:nvSpPr>
        <p:spPr/>
        <p:txBody>
          <a:bodyPr/>
          <a:lstStyle/>
          <a:p>
            <a:r>
              <a:rPr lang="en-US" dirty="0"/>
              <a:t>April 2018</a:t>
            </a:r>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4220883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1908" y="762000"/>
            <a:ext cx="8616461" cy="400110"/>
          </a:xfrm>
          <a:prstGeom prst="rect">
            <a:avLst/>
          </a:prstGeom>
          <a:noFill/>
        </p:spPr>
        <p:txBody>
          <a:bodyPr wrap="square" rtlCol="0">
            <a:spAutoFit/>
          </a:bodyPr>
          <a:lstStyle/>
          <a:p>
            <a:r>
              <a:rPr lang="en-US" sz="2000" b="1"/>
              <a:t>Behavioral Health Patient Intake/Assessment Process (SE Hospital)</a:t>
            </a:r>
            <a:endParaRPr lang="en-US" sz="2000" b="1" dirty="0"/>
          </a:p>
        </p:txBody>
      </p:sp>
      <p:sp>
        <p:nvSpPr>
          <p:cNvPr id="4" name="TextBox 3"/>
          <p:cNvSpPr txBox="1"/>
          <p:nvPr/>
        </p:nvSpPr>
        <p:spPr>
          <a:xfrm>
            <a:off x="1242647" y="1277778"/>
            <a:ext cx="10339754" cy="1754326"/>
          </a:xfrm>
          <a:prstGeom prst="rect">
            <a:avLst/>
          </a:prstGeom>
          <a:noFill/>
        </p:spPr>
        <p:txBody>
          <a:bodyPr wrap="square" rtlCol="0">
            <a:spAutoFit/>
          </a:bodyPr>
          <a:lstStyle/>
          <a:p>
            <a:r>
              <a:rPr lang="en-US" dirty="0"/>
              <a:t>Social Worker talks to ED </a:t>
            </a:r>
            <a:r>
              <a:rPr lang="en-US" dirty="0" smtClean="0"/>
              <a:t>staff/physician/family </a:t>
            </a:r>
            <a:r>
              <a:rPr lang="en-US" dirty="0"/>
              <a:t>(EMS/Law Enforcement, if available) and then interviews patient and performs initial psychosocial assessment at the patients bedside.  </a:t>
            </a:r>
          </a:p>
          <a:p>
            <a:r>
              <a:rPr lang="en-US" dirty="0" smtClean="0"/>
              <a:t>Social </a:t>
            </a:r>
            <a:r>
              <a:rPr lang="en-US" dirty="0"/>
              <a:t>Worker contacts psychiatrist to discuss findings of behavioral health evaluation and Psychiatrist recommendation for disposition (admit to SE inpatient unit, discharge to home, transfer to voluntary unit, transfer to involuntary unit) </a:t>
            </a:r>
          </a:p>
        </p:txBody>
      </p:sp>
      <p:sp>
        <p:nvSpPr>
          <p:cNvPr id="5" name="TextBox 4"/>
          <p:cNvSpPr txBox="1"/>
          <p:nvPr/>
        </p:nvSpPr>
        <p:spPr>
          <a:xfrm>
            <a:off x="1781908" y="3147772"/>
            <a:ext cx="8182707" cy="1477328"/>
          </a:xfrm>
          <a:prstGeom prst="rect">
            <a:avLst/>
          </a:prstGeom>
          <a:noFill/>
        </p:spPr>
        <p:txBody>
          <a:bodyPr wrap="square" rtlCol="0">
            <a:spAutoFit/>
          </a:bodyPr>
          <a:lstStyle/>
          <a:p>
            <a:r>
              <a:rPr lang="en-US" dirty="0" smtClean="0"/>
              <a:t>If the patient is an involuntary commitment</a:t>
            </a:r>
            <a:r>
              <a:rPr lang="en-US" dirty="0"/>
              <a:t>, transfer (and civil commitment process if appropriate) initiated by </a:t>
            </a:r>
            <a:r>
              <a:rPr lang="en-US" dirty="0" smtClean="0"/>
              <a:t>Social Worker.  </a:t>
            </a:r>
          </a:p>
          <a:p>
            <a:endParaRPr lang="en-US" dirty="0"/>
          </a:p>
          <a:p>
            <a:r>
              <a:rPr lang="en-US" dirty="0" smtClean="0"/>
              <a:t>If the patient is a voluntary transfer, SW coordinates bed placement and Ambulance Transportation.</a:t>
            </a:r>
            <a:endParaRPr lang="en-US" dirty="0"/>
          </a:p>
        </p:txBody>
      </p:sp>
      <p:sp>
        <p:nvSpPr>
          <p:cNvPr id="6" name="TextBox 5"/>
          <p:cNvSpPr txBox="1"/>
          <p:nvPr/>
        </p:nvSpPr>
        <p:spPr>
          <a:xfrm>
            <a:off x="1477108" y="4870777"/>
            <a:ext cx="10222524" cy="646331"/>
          </a:xfrm>
          <a:prstGeom prst="rect">
            <a:avLst/>
          </a:prstGeom>
          <a:noFill/>
        </p:spPr>
        <p:txBody>
          <a:bodyPr wrap="square" rtlCol="0">
            <a:spAutoFit/>
          </a:bodyPr>
          <a:lstStyle/>
          <a:p>
            <a:r>
              <a:rPr lang="en-US" dirty="0"/>
              <a:t>If Civil Commitment is utilized, </a:t>
            </a:r>
            <a:r>
              <a:rPr lang="en-US" dirty="0" smtClean="0"/>
              <a:t>Social Worker </a:t>
            </a:r>
            <a:r>
              <a:rPr lang="en-US" u="sng" dirty="0"/>
              <a:t>coordinates all </a:t>
            </a:r>
            <a:r>
              <a:rPr lang="en-US" u="sng" dirty="0" smtClean="0"/>
              <a:t>affidavits</a:t>
            </a:r>
            <a:r>
              <a:rPr lang="en-US" dirty="0"/>
              <a:t>, secures bed at appropriate facility, contacts Judge for Order, coordinates transportation with County Sheriffs department to receiving facility.  </a:t>
            </a:r>
          </a:p>
        </p:txBody>
      </p:sp>
      <p:sp>
        <p:nvSpPr>
          <p:cNvPr id="7" name="TextBox 6"/>
          <p:cNvSpPr txBox="1"/>
          <p:nvPr/>
        </p:nvSpPr>
        <p:spPr>
          <a:xfrm>
            <a:off x="1477108" y="5909775"/>
            <a:ext cx="10257693" cy="369332"/>
          </a:xfrm>
          <a:prstGeom prst="rect">
            <a:avLst/>
          </a:prstGeom>
          <a:noFill/>
        </p:spPr>
        <p:txBody>
          <a:bodyPr wrap="square" rtlCol="0">
            <a:spAutoFit/>
          </a:bodyPr>
          <a:lstStyle/>
          <a:p>
            <a:r>
              <a:rPr lang="en-US" b="1" dirty="0"/>
              <a:t>Patient remains in ED for monitoring and treatment until </a:t>
            </a:r>
            <a:r>
              <a:rPr lang="en-US" b="1" dirty="0" smtClean="0"/>
              <a:t>appropriate transportation </a:t>
            </a:r>
            <a:r>
              <a:rPr lang="en-US" b="1" dirty="0"/>
              <a:t>arrives.</a:t>
            </a:r>
          </a:p>
        </p:txBody>
      </p:sp>
      <p:sp>
        <p:nvSpPr>
          <p:cNvPr id="8" name="Date Placeholder 7"/>
          <p:cNvSpPr>
            <a:spLocks noGrp="1"/>
          </p:cNvSpPr>
          <p:nvPr>
            <p:ph type="dt" sz="half" idx="10"/>
          </p:nvPr>
        </p:nvSpPr>
        <p:spPr/>
        <p:txBody>
          <a:bodyPr/>
          <a:lstStyle/>
          <a:p>
            <a:r>
              <a:rPr lang="en-US" dirty="0"/>
              <a:t>April 2018</a:t>
            </a:r>
          </a:p>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1491549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54128" cy="2258154"/>
          </a:xfrm>
        </p:spPr>
        <p:txBody>
          <a:bodyPr>
            <a:normAutofit fontScale="90000"/>
          </a:bodyPr>
          <a:lstStyle/>
          <a:p>
            <a:r>
              <a:rPr lang="en-US" dirty="0"/>
              <a:t/>
            </a:r>
            <a:br>
              <a:rPr lang="en-US" dirty="0"/>
            </a:br>
            <a:r>
              <a:rPr lang="en-US" dirty="0"/>
              <a:t> </a:t>
            </a:r>
            <a:r>
              <a:rPr lang="en-US" dirty="0" smtClean="0"/>
              <a:t>				DMH 142</a:t>
            </a:r>
            <a:br>
              <a:rPr lang="en-US" dirty="0" smtClean="0"/>
            </a:br>
            <a:r>
              <a:rPr lang="en-US" dirty="0" smtClean="0"/>
              <a:t>(</a:t>
            </a:r>
            <a:r>
              <a:rPr lang="en-US" dirty="0"/>
              <a:t>Affidavit in Support of Application for Detention, Evaluation and Treatment-Admission for 96 Hours) </a:t>
            </a:r>
            <a:br>
              <a:rPr lang="en-US" dirty="0"/>
            </a:br>
            <a:endParaRPr lang="en-US" dirty="0"/>
          </a:p>
        </p:txBody>
      </p:sp>
      <p:sp>
        <p:nvSpPr>
          <p:cNvPr id="3" name="Content Placeholder 2"/>
          <p:cNvSpPr>
            <a:spLocks noGrp="1"/>
          </p:cNvSpPr>
          <p:nvPr>
            <p:ph idx="1"/>
          </p:nvPr>
        </p:nvSpPr>
        <p:spPr>
          <a:xfrm>
            <a:off x="838200" y="2623279"/>
            <a:ext cx="10515600" cy="3553683"/>
          </a:xfrm>
        </p:spPr>
        <p:txBody>
          <a:bodyPr>
            <a:normAutofit lnSpcReduction="10000"/>
          </a:bodyPr>
          <a:lstStyle/>
          <a:p>
            <a:pPr marL="0" indent="0">
              <a:buNone/>
            </a:pPr>
            <a:r>
              <a:rPr lang="en-US" dirty="0" smtClean="0"/>
              <a:t>This </a:t>
            </a:r>
            <a:r>
              <a:rPr lang="en-US" dirty="0"/>
              <a:t>form may be completed by any adult, including a patient's family member, but will more than likely be completed by the physician or another health care professional (i.e., social worker, </a:t>
            </a:r>
            <a:r>
              <a:rPr lang="en-US" dirty="0" smtClean="0"/>
              <a:t>nurse</a:t>
            </a:r>
            <a:r>
              <a:rPr lang="en-US" dirty="0"/>
              <a:t>, etc.). </a:t>
            </a:r>
            <a:endParaRPr lang="en-US" dirty="0" smtClean="0"/>
          </a:p>
          <a:p>
            <a:pPr marL="0" indent="0">
              <a:buNone/>
            </a:pPr>
            <a:r>
              <a:rPr lang="en-US" dirty="0" smtClean="0"/>
              <a:t>The </a:t>
            </a:r>
            <a:r>
              <a:rPr lang="en-US" dirty="0"/>
              <a:t>bottom section of this form is to be completed by a notary. This form must be notarized and the notary must witness the signature of the person signing this form. </a:t>
            </a:r>
            <a:endParaRPr lang="en-US" dirty="0" smtClean="0"/>
          </a:p>
          <a:p>
            <a:pPr marL="0" indent="0">
              <a:buNone/>
            </a:pPr>
            <a:r>
              <a:rPr lang="en-US" dirty="0" smtClean="0"/>
              <a:t>ALL </a:t>
            </a:r>
            <a:r>
              <a:rPr lang="en-US" dirty="0"/>
              <a:t>SECTIONS/LINES MUST BE COMPLETED. The information included shall be pertinent, first-hand observations of the patient's behavior by the person completing this form. </a:t>
            </a:r>
          </a:p>
          <a:p>
            <a:endParaRPr lang="en-US" dirty="0"/>
          </a:p>
        </p:txBody>
      </p:sp>
    </p:spTree>
    <p:extLst>
      <p:ext uri="{BB962C8B-B14F-4D97-AF65-F5344CB8AC3E}">
        <p14:creationId xmlns:p14="http://schemas.microsoft.com/office/powerpoint/2010/main" val="3167165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9726"/>
            <a:ext cx="10515600" cy="2188564"/>
          </a:xfrm>
        </p:spPr>
        <p:txBody>
          <a:bodyPr>
            <a:normAutofit fontScale="90000"/>
          </a:bodyPr>
          <a:lstStyle/>
          <a:p>
            <a:r>
              <a:rPr lang="en-US" dirty="0"/>
              <a:t/>
            </a:r>
            <a:br>
              <a:rPr lang="en-US" dirty="0"/>
            </a:br>
            <a:r>
              <a:rPr lang="en-US" dirty="0"/>
              <a:t>632.305, RSMO </a:t>
            </a:r>
            <a:br>
              <a:rPr lang="en-US" dirty="0"/>
            </a:br>
            <a:r>
              <a:rPr lang="en-US" dirty="0"/>
              <a:t>(Order for 96 Hour Detention, Evaluation and Treatment and warrant) </a:t>
            </a:r>
            <a:br>
              <a:rPr lang="en-US" dirty="0"/>
            </a:br>
            <a:r>
              <a:rPr lang="en-US" dirty="0"/>
              <a:t/>
            </a:r>
            <a:br>
              <a:rPr lang="en-US" dirty="0"/>
            </a:br>
            <a:endParaRPr lang="en-US" dirty="0"/>
          </a:p>
        </p:txBody>
      </p:sp>
      <p:sp>
        <p:nvSpPr>
          <p:cNvPr id="3" name="Content Placeholder 2"/>
          <p:cNvSpPr>
            <a:spLocks noGrp="1"/>
          </p:cNvSpPr>
          <p:nvPr>
            <p:ph idx="1"/>
          </p:nvPr>
        </p:nvSpPr>
        <p:spPr>
          <a:xfrm>
            <a:off x="838200" y="1888762"/>
            <a:ext cx="10515600" cy="4288202"/>
          </a:xfrm>
        </p:spPr>
        <p:txBody>
          <a:bodyPr>
            <a:normAutofit fontScale="77500" lnSpcReduction="20000"/>
          </a:bodyPr>
          <a:lstStyle/>
          <a:p>
            <a:endParaRPr lang="en-US" dirty="0"/>
          </a:p>
          <a:p>
            <a:r>
              <a:rPr lang="en-US" dirty="0" smtClean="0"/>
              <a:t>The Order for Detention, Evaluation and Treatment Section:  </a:t>
            </a:r>
          </a:p>
          <a:p>
            <a:pPr lvl="1"/>
            <a:r>
              <a:rPr lang="en-US" dirty="0" smtClean="0"/>
              <a:t>The Social Worker will complete </a:t>
            </a:r>
            <a:r>
              <a:rPr lang="en-US" dirty="0"/>
              <a:t>all blank areas on this form </a:t>
            </a:r>
            <a:r>
              <a:rPr lang="en-US" u="sng" dirty="0"/>
              <a:t>except</a:t>
            </a:r>
            <a:r>
              <a:rPr lang="en-US" dirty="0"/>
              <a:t> for the last statement regarding the number of days the order is </a:t>
            </a:r>
            <a:r>
              <a:rPr lang="en-US" dirty="0" smtClean="0"/>
              <a:t>valid…. </a:t>
            </a:r>
            <a:r>
              <a:rPr lang="en-US" dirty="0"/>
              <a:t>The judge will complete this section. </a:t>
            </a:r>
            <a:endParaRPr lang="en-US" dirty="0" smtClean="0"/>
          </a:p>
          <a:p>
            <a:r>
              <a:rPr lang="en-US" dirty="0" smtClean="0"/>
              <a:t>This </a:t>
            </a:r>
            <a:r>
              <a:rPr lang="en-US" dirty="0"/>
              <a:t>form must be signed by the judge. </a:t>
            </a:r>
            <a:endParaRPr lang="en-US" dirty="0" smtClean="0"/>
          </a:p>
          <a:p>
            <a:endParaRPr lang="en-US" dirty="0"/>
          </a:p>
          <a:p>
            <a:r>
              <a:rPr lang="en-US" dirty="0"/>
              <a:t>Warrant section: </a:t>
            </a:r>
            <a:endParaRPr lang="en-US" dirty="0" smtClean="0"/>
          </a:p>
          <a:p>
            <a:pPr lvl="1"/>
            <a:r>
              <a:rPr lang="en-US" dirty="0" smtClean="0"/>
              <a:t>The Social Worker will complete </a:t>
            </a:r>
            <a:r>
              <a:rPr lang="en-US" dirty="0"/>
              <a:t>all blank areas at the top of this form except for the last section regarding the number of days this order will become void. </a:t>
            </a:r>
            <a:r>
              <a:rPr lang="en-US" dirty="0" smtClean="0"/>
              <a:t>The </a:t>
            </a:r>
            <a:r>
              <a:rPr lang="en-US" dirty="0"/>
              <a:t>judge will complete this section. </a:t>
            </a:r>
            <a:endParaRPr lang="en-US" dirty="0" smtClean="0"/>
          </a:p>
          <a:p>
            <a:r>
              <a:rPr lang="en-US" dirty="0" smtClean="0"/>
              <a:t>This </a:t>
            </a:r>
            <a:r>
              <a:rPr lang="en-US" dirty="0"/>
              <a:t>form must be signed by the judge. </a:t>
            </a:r>
            <a:endParaRPr lang="en-US" dirty="0" smtClean="0"/>
          </a:p>
          <a:p>
            <a:pPr marL="0" indent="0">
              <a:buNone/>
            </a:pPr>
            <a:endParaRPr lang="en-US" dirty="0" smtClean="0"/>
          </a:p>
          <a:p>
            <a:pPr marL="0" indent="0">
              <a:buNone/>
            </a:pPr>
            <a:r>
              <a:rPr lang="en-US" dirty="0" smtClean="0"/>
              <a:t>The </a:t>
            </a:r>
            <a:r>
              <a:rPr lang="en-US" dirty="0"/>
              <a:t>judge may complete another form to certify that the copies of the Order for Detention, Evaluation and Treatment are the same as recorded in the judge's office. </a:t>
            </a:r>
          </a:p>
          <a:p>
            <a:pPr marL="0" indent="0">
              <a:buNone/>
            </a:pPr>
            <a:endParaRPr lang="en-US" dirty="0"/>
          </a:p>
          <a:p>
            <a:endParaRPr lang="en-US" dirty="0"/>
          </a:p>
        </p:txBody>
      </p:sp>
    </p:spTree>
    <p:extLst>
      <p:ext uri="{BB962C8B-B14F-4D97-AF65-F5344CB8AC3E}">
        <p14:creationId xmlns:p14="http://schemas.microsoft.com/office/powerpoint/2010/main" val="3044686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“From the Hospital Perspective”</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Presented by:  </a:t>
            </a:r>
          </a:p>
          <a:p>
            <a:r>
              <a:rPr lang="en-US" b="1" dirty="0" smtClean="0"/>
              <a:t>Linda G. Brown MSN, APRN, BC, FNP-C</a:t>
            </a:r>
          </a:p>
          <a:p>
            <a:r>
              <a:rPr lang="en-US" dirty="0" smtClean="0"/>
              <a:t>Director, Emergency Services</a:t>
            </a:r>
          </a:p>
          <a:p>
            <a:r>
              <a:rPr lang="en-US" dirty="0" smtClean="0"/>
              <a:t>Southeast Hospital </a:t>
            </a:r>
          </a:p>
          <a:p>
            <a:r>
              <a:rPr lang="en-US" dirty="0" smtClean="0"/>
              <a:t>Cape Girardeau</a:t>
            </a:r>
            <a:endParaRPr lang="en-US" dirty="0"/>
          </a:p>
        </p:txBody>
      </p:sp>
      <p:sp>
        <p:nvSpPr>
          <p:cNvPr id="4" name="Date Placeholder 3"/>
          <p:cNvSpPr>
            <a:spLocks noGrp="1"/>
          </p:cNvSpPr>
          <p:nvPr>
            <p:ph type="dt" sz="half" idx="10"/>
          </p:nvPr>
        </p:nvSpPr>
        <p:spPr/>
        <p:txBody>
          <a:bodyPr/>
          <a:lstStyle/>
          <a:p>
            <a:r>
              <a:rPr lang="en-US" dirty="0" smtClean="0"/>
              <a:t>April 2018</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181722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738" y="339970"/>
            <a:ext cx="9757873" cy="1043353"/>
          </a:xfrm>
        </p:spPr>
        <p:txBody>
          <a:bodyPr/>
          <a:lstStyle/>
          <a:p>
            <a:pPr algn="ctr"/>
            <a:r>
              <a:rPr lang="en-US" dirty="0" smtClean="0"/>
              <a:t>Implications for Law Enforcement</a:t>
            </a:r>
            <a:endParaRPr lang="en-US" dirty="0"/>
          </a:p>
        </p:txBody>
      </p:sp>
      <p:sp>
        <p:nvSpPr>
          <p:cNvPr id="3" name="Content Placeholder 2"/>
          <p:cNvSpPr>
            <a:spLocks noGrp="1"/>
          </p:cNvSpPr>
          <p:nvPr>
            <p:ph sz="half" idx="1"/>
          </p:nvPr>
        </p:nvSpPr>
        <p:spPr>
          <a:xfrm>
            <a:off x="527538" y="1711569"/>
            <a:ext cx="5439508" cy="4199653"/>
          </a:xfrm>
        </p:spPr>
        <p:txBody>
          <a:bodyPr>
            <a:noAutofit/>
          </a:bodyPr>
          <a:lstStyle/>
          <a:p>
            <a:r>
              <a:rPr lang="en-US" sz="1800" dirty="0" smtClean="0"/>
              <a:t>No Hospital Personnel (ED or otherwise) should turn away an officer transporting a behavioral health patient due to “not having an available psychiatric bed” or “psychiatric service”.  This is a violation of the EMTALA Law and is a reportable occurrence.</a:t>
            </a:r>
          </a:p>
          <a:p>
            <a:r>
              <a:rPr lang="en-US" sz="1800" dirty="0" smtClean="0"/>
              <a:t>Every Emergency Department is expected to have the capability and capacity to provide and Emergency Medical Screening Examination and initiate Treatment for all patient’s including those with psychiatric conditions.</a:t>
            </a:r>
          </a:p>
          <a:p>
            <a:r>
              <a:rPr lang="en-US" sz="1800" dirty="0" smtClean="0"/>
              <a:t>Hospital ED’s may have on-sight counselors or social workers or they may have agreement with third party agencies to provide that service.  Either way there is usually a detailed psychiatric evaluation that is generally done on each patient</a:t>
            </a:r>
            <a:r>
              <a:rPr lang="en-US" sz="1600" dirty="0" smtClean="0"/>
              <a:t>. </a:t>
            </a:r>
          </a:p>
        </p:txBody>
      </p:sp>
      <p:sp>
        <p:nvSpPr>
          <p:cNvPr id="4" name="Content Placeholder 3"/>
          <p:cNvSpPr>
            <a:spLocks noGrp="1"/>
          </p:cNvSpPr>
          <p:nvPr>
            <p:ph sz="half" idx="2"/>
          </p:nvPr>
        </p:nvSpPr>
        <p:spPr>
          <a:xfrm>
            <a:off x="6142892" y="1711570"/>
            <a:ext cx="5361719" cy="4192274"/>
          </a:xfrm>
        </p:spPr>
        <p:txBody>
          <a:bodyPr>
            <a:noAutofit/>
          </a:bodyPr>
          <a:lstStyle/>
          <a:p>
            <a:r>
              <a:rPr lang="en-US" sz="1800" dirty="0"/>
              <a:t>In some instances, the ED Physician will decide to do the psychiatric assessment without involving a psych/social worker.  This is acceptable but not the usual practice</a:t>
            </a:r>
            <a:r>
              <a:rPr lang="en-US" sz="1800" dirty="0" smtClean="0"/>
              <a:t>.</a:t>
            </a:r>
          </a:p>
          <a:p>
            <a:r>
              <a:rPr lang="en-US" sz="1800" dirty="0" smtClean="0"/>
              <a:t>If the Hospital does not have the capability or capacity to treat the psychiatric patient, it is the responsibility of the ED/Hospital to secure and available bed and to arrange and appropriate and safe transfer of that patient to the receiving facility.</a:t>
            </a:r>
          </a:p>
          <a:p>
            <a:r>
              <a:rPr lang="en-US" sz="1800" dirty="0" smtClean="0"/>
              <a:t>There is high staff turnover in all Emergency Departments in the Region.  If a front line staff member verbalizes anything to you that seems out of compliance with EMTALA, do not assume they are being “crooked” or trying to violate a federal law.  This is likely a case of an employee making a mistake.  Ask to speak to their immediate supervisor</a:t>
            </a:r>
            <a:r>
              <a:rPr lang="en-US" sz="1600" dirty="0" smtClean="0"/>
              <a:t>.</a:t>
            </a:r>
            <a:endParaRPr lang="en-US" sz="1600" dirty="0"/>
          </a:p>
        </p:txBody>
      </p:sp>
      <p:sp>
        <p:nvSpPr>
          <p:cNvPr id="5" name="Date Placeholder 4"/>
          <p:cNvSpPr>
            <a:spLocks noGrp="1"/>
          </p:cNvSpPr>
          <p:nvPr>
            <p:ph type="dt" sz="half" idx="10"/>
          </p:nvPr>
        </p:nvSpPr>
        <p:spPr/>
        <p:txBody>
          <a:bodyPr/>
          <a:lstStyle/>
          <a:p>
            <a:r>
              <a:rPr lang="en-US" dirty="0"/>
              <a:t>April 2018</a:t>
            </a:r>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40684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Restraints?</a:t>
            </a:r>
            <a:endParaRPr lang="en-US" dirty="0"/>
          </a:p>
        </p:txBody>
      </p:sp>
      <p:sp>
        <p:nvSpPr>
          <p:cNvPr id="3" name="Content Placeholder 2"/>
          <p:cNvSpPr>
            <a:spLocks noGrp="1"/>
          </p:cNvSpPr>
          <p:nvPr>
            <p:ph idx="1"/>
          </p:nvPr>
        </p:nvSpPr>
        <p:spPr>
          <a:xfrm>
            <a:off x="2467292" y="1905000"/>
            <a:ext cx="8915400" cy="4008120"/>
          </a:xfrm>
        </p:spPr>
        <p:txBody>
          <a:bodyPr>
            <a:normAutofit/>
          </a:bodyPr>
          <a:lstStyle/>
          <a:p>
            <a:r>
              <a:rPr lang="en-US" sz="2000" dirty="0" smtClean="0"/>
              <a:t>If a patient in Police Custody arrives in forensic restraints (handcuffs and/or shackles) then Law Enforcement must remain with the patient and an order to routinely assess the restrained extremities is obtained by RN from ERP.   </a:t>
            </a:r>
          </a:p>
          <a:p>
            <a:r>
              <a:rPr lang="en-US" sz="2000" dirty="0" smtClean="0"/>
              <a:t>If patient must be restrained by department staff, the four-point, twice as tough restraints are used.  The RN may initiate the application of the restraints immediately, then obtain a physicians order which must be reviewed and renewed or discontinued every four hours.</a:t>
            </a:r>
          </a:p>
          <a:p>
            <a:r>
              <a:rPr lang="en-US" sz="2000" dirty="0" smtClean="0"/>
              <a:t>ER Staff and/or Hospital Security are not permitted to apply or monitor forensic restraints (handcuff’s/shackles) as a means of patient restraint for violent patients.</a:t>
            </a:r>
            <a:endParaRPr lang="en-US" sz="2000" dirty="0"/>
          </a:p>
        </p:txBody>
      </p:sp>
      <p:sp>
        <p:nvSpPr>
          <p:cNvPr id="4" name="Date Placeholder 3"/>
          <p:cNvSpPr>
            <a:spLocks noGrp="1"/>
          </p:cNvSpPr>
          <p:nvPr>
            <p:ph type="dt" sz="half" idx="10"/>
          </p:nvPr>
        </p:nvSpPr>
        <p:spPr/>
        <p:txBody>
          <a:bodyPr/>
          <a:lstStyle/>
          <a:p>
            <a:r>
              <a:rPr lang="en-US" dirty="0"/>
              <a:t>April 2018</a:t>
            </a:r>
          </a:p>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053" y="2631807"/>
            <a:ext cx="2032450" cy="15398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9230" y="236171"/>
            <a:ext cx="1462740" cy="1454517"/>
          </a:xfrm>
          <a:prstGeom prst="rect">
            <a:avLst/>
          </a:prstGeom>
        </p:spPr>
      </p:pic>
    </p:spTree>
    <p:extLst>
      <p:ext uri="{BB962C8B-B14F-4D97-AF65-F5344CB8AC3E}">
        <p14:creationId xmlns:p14="http://schemas.microsoft.com/office/powerpoint/2010/main" val="38837869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Health </a:t>
            </a:r>
            <a:r>
              <a:rPr lang="en-US" u="sng" dirty="0"/>
              <a:t>Insurance Portability and Accountability Act of 1996 (HIPAA</a:t>
            </a:r>
            <a:r>
              <a:rPr lang="en-US" u="sng" dirty="0" smtClean="0"/>
              <a:t>)</a:t>
            </a:r>
            <a:endParaRPr lang="en-US" dirty="0"/>
          </a:p>
        </p:txBody>
      </p:sp>
      <p:sp>
        <p:nvSpPr>
          <p:cNvPr id="3" name="Content Placeholder 2"/>
          <p:cNvSpPr>
            <a:spLocks noGrp="1"/>
          </p:cNvSpPr>
          <p:nvPr>
            <p:ph idx="1"/>
          </p:nvPr>
        </p:nvSpPr>
        <p:spPr>
          <a:xfrm>
            <a:off x="750277" y="1934308"/>
            <a:ext cx="10754335" cy="4514617"/>
          </a:xfrm>
        </p:spPr>
        <p:txBody>
          <a:bodyPr>
            <a:normAutofit lnSpcReduction="10000"/>
          </a:bodyPr>
          <a:lstStyle/>
          <a:p>
            <a:r>
              <a:rPr lang="en-US" dirty="0"/>
              <a:t>The HIPAA Privacy Rule regulates the use and disclosure of  </a:t>
            </a:r>
            <a:r>
              <a:rPr lang="en-US" dirty="0" smtClean="0"/>
              <a:t>                      </a:t>
            </a:r>
            <a:r>
              <a:rPr lang="en-US" u="sng" dirty="0" smtClean="0">
                <a:hlinkClick r:id="rId3" tooltip="Protected health information"/>
              </a:rPr>
              <a:t>Protected </a:t>
            </a:r>
            <a:r>
              <a:rPr lang="en-US" u="sng" dirty="0">
                <a:hlinkClick r:id="rId3" tooltip="Protected health information"/>
              </a:rPr>
              <a:t>Health Information (PHI)</a:t>
            </a:r>
            <a:r>
              <a:rPr lang="en-US" dirty="0"/>
              <a:t> </a:t>
            </a:r>
            <a:endParaRPr lang="en-US" dirty="0" smtClean="0"/>
          </a:p>
          <a:p>
            <a:r>
              <a:rPr lang="en-US" dirty="0" smtClean="0"/>
              <a:t>There are three components of HIPAA:</a:t>
            </a:r>
          </a:p>
          <a:p>
            <a:pPr lvl="1"/>
            <a:r>
              <a:rPr lang="en-US" dirty="0" smtClean="0"/>
              <a:t>Privacy</a:t>
            </a:r>
          </a:p>
          <a:p>
            <a:pPr lvl="1"/>
            <a:r>
              <a:rPr lang="en-US" dirty="0" smtClean="0"/>
              <a:t>Security</a:t>
            </a:r>
          </a:p>
          <a:p>
            <a:pPr lvl="1"/>
            <a:r>
              <a:rPr lang="en-US" dirty="0" smtClean="0"/>
              <a:t>Enforcement (Breach Notification)</a:t>
            </a:r>
          </a:p>
          <a:p>
            <a:r>
              <a:rPr lang="en-US" dirty="0"/>
              <a:t>The Privacy, Security, and Breach Notification Rules under the Health Insurance Portability and Accountability Act of 1996 (HIPAA) were intended to support information sharing by providing </a:t>
            </a:r>
            <a:r>
              <a:rPr lang="en-US" b="1" dirty="0"/>
              <a:t>assurance to the public that sensitive health data would be maintained securely and shared only for appropriate purposes or with express authorization of the individual. </a:t>
            </a:r>
            <a:endParaRPr lang="en-US" b="1" dirty="0" smtClean="0"/>
          </a:p>
        </p:txBody>
      </p:sp>
      <p:sp>
        <p:nvSpPr>
          <p:cNvPr id="4" name="Date Placeholder 3"/>
          <p:cNvSpPr>
            <a:spLocks noGrp="1"/>
          </p:cNvSpPr>
          <p:nvPr>
            <p:ph type="dt" sz="half" idx="10"/>
          </p:nvPr>
        </p:nvSpPr>
        <p:spPr/>
        <p:txBody>
          <a:bodyPr/>
          <a:lstStyle/>
          <a:p>
            <a:r>
              <a:rPr lang="en-US" dirty="0"/>
              <a:t>April 2018</a:t>
            </a:r>
          </a:p>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938933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Must Follow the HIPPA Regulations?</a:t>
            </a:r>
          </a:p>
        </p:txBody>
      </p:sp>
      <p:sp>
        <p:nvSpPr>
          <p:cNvPr id="3" name="Content Placeholder 2"/>
          <p:cNvSpPr>
            <a:spLocks noGrp="1"/>
          </p:cNvSpPr>
          <p:nvPr>
            <p:ph idx="1"/>
          </p:nvPr>
        </p:nvSpPr>
        <p:spPr>
          <a:xfrm>
            <a:off x="838200" y="1488830"/>
            <a:ext cx="10515600" cy="5111261"/>
          </a:xfrm>
        </p:spPr>
        <p:txBody>
          <a:bodyPr>
            <a:normAutofit lnSpcReduction="10000"/>
          </a:bodyPr>
          <a:lstStyle/>
          <a:p>
            <a:r>
              <a:rPr lang="en-US" b="1" dirty="0" smtClean="0"/>
              <a:t>“</a:t>
            </a:r>
            <a:r>
              <a:rPr lang="en-US" b="1" dirty="0"/>
              <a:t>Covered Entities”</a:t>
            </a:r>
          </a:p>
          <a:p>
            <a:pPr lvl="1"/>
            <a:r>
              <a:rPr lang="en-US" dirty="0"/>
              <a:t>	</a:t>
            </a:r>
            <a:r>
              <a:rPr lang="en-US" dirty="0" smtClean="0"/>
              <a:t>Health </a:t>
            </a:r>
            <a:r>
              <a:rPr lang="en-US" dirty="0"/>
              <a:t>Plans </a:t>
            </a:r>
            <a:r>
              <a:rPr lang="en-US" u="sng" dirty="0" smtClean="0"/>
              <a:t>(Insurance</a:t>
            </a:r>
            <a:r>
              <a:rPr lang="en-US" dirty="0"/>
              <a:t>, HMO’s, community health plans, Medicare, </a:t>
            </a:r>
            <a:r>
              <a:rPr lang="en-US" dirty="0" smtClean="0"/>
              <a:t>    Medicaid)</a:t>
            </a:r>
            <a:endParaRPr lang="en-US" dirty="0"/>
          </a:p>
          <a:p>
            <a:pPr lvl="1"/>
            <a:r>
              <a:rPr lang="en-US" dirty="0"/>
              <a:t>	</a:t>
            </a:r>
            <a:r>
              <a:rPr lang="en-US" dirty="0" smtClean="0"/>
              <a:t>Most </a:t>
            </a:r>
            <a:r>
              <a:rPr lang="en-US" dirty="0"/>
              <a:t>Health Care Providers </a:t>
            </a:r>
            <a:r>
              <a:rPr lang="en-US" u="sng" dirty="0" smtClean="0"/>
              <a:t>(Doctors</a:t>
            </a:r>
            <a:r>
              <a:rPr lang="en-US" dirty="0"/>
              <a:t>, clinics, </a:t>
            </a:r>
            <a:r>
              <a:rPr lang="en-US" u="sng" dirty="0"/>
              <a:t>hospitals, </a:t>
            </a:r>
            <a:r>
              <a:rPr lang="en-US" u="sng" dirty="0" smtClean="0"/>
              <a:t>psychologists</a:t>
            </a:r>
            <a:r>
              <a:rPr lang="en-US" dirty="0"/>
              <a:t>, </a:t>
            </a:r>
            <a:r>
              <a:rPr lang="en-US" dirty="0" smtClean="0"/>
              <a:t>chiropractors, nursing homes, </a:t>
            </a:r>
            <a:r>
              <a:rPr lang="en-US" dirty="0"/>
              <a:t>pharmacies and </a:t>
            </a:r>
            <a:r>
              <a:rPr lang="en-US" dirty="0" smtClean="0"/>
              <a:t>dentists</a:t>
            </a:r>
          </a:p>
          <a:p>
            <a:pPr lvl="1"/>
            <a:r>
              <a:rPr lang="en-US" dirty="0" smtClean="0"/>
              <a:t> Health </a:t>
            </a:r>
            <a:r>
              <a:rPr lang="en-US" dirty="0"/>
              <a:t>Care Clearinghouses</a:t>
            </a:r>
            <a:r>
              <a:rPr lang="en-US" dirty="0" smtClean="0"/>
              <a:t>.</a:t>
            </a:r>
          </a:p>
          <a:p>
            <a:r>
              <a:rPr lang="en-US" u="sng" dirty="0"/>
              <a:t>Covered entities may disclose protected health information to law enforcement officials</a:t>
            </a:r>
            <a:r>
              <a:rPr lang="en-US" i="1" dirty="0"/>
              <a:t> </a:t>
            </a:r>
            <a:r>
              <a:rPr lang="en-US" b="1" i="1" dirty="0"/>
              <a:t>for law enforcement purposes </a:t>
            </a:r>
            <a:r>
              <a:rPr lang="en-US" u="sng" dirty="0"/>
              <a:t>as required by law (including court orders, court-ordered warrants, subpoenas) and administrative requests</a:t>
            </a:r>
            <a:r>
              <a:rPr lang="en-US" dirty="0"/>
              <a:t>; or </a:t>
            </a:r>
            <a:r>
              <a:rPr lang="en-US" u="sng" dirty="0"/>
              <a:t>to identify or locate a suspect, fugitive, material witness, or missing person</a:t>
            </a:r>
            <a:r>
              <a:rPr lang="en-US" u="sng" dirty="0" smtClean="0"/>
              <a:t>.</a:t>
            </a:r>
            <a:endParaRPr lang="en-US" u="sng" dirty="0"/>
          </a:p>
          <a:p>
            <a:r>
              <a:rPr lang="en-US" dirty="0"/>
              <a:t>However, when a covered entity discloses any PHI, it must make a reasonable effort to </a:t>
            </a:r>
            <a:r>
              <a:rPr lang="en-US" u="sng" dirty="0"/>
              <a:t>disclose only the minimum necessary information required to achieve its purpose</a:t>
            </a:r>
            <a:r>
              <a:rPr lang="en-US" u="sng" dirty="0" smtClean="0"/>
              <a:t>.</a:t>
            </a:r>
            <a:endParaRPr lang="en-US" u="sng" baseline="30000" dirty="0"/>
          </a:p>
          <a:p>
            <a:endParaRPr lang="en-US" dirty="0"/>
          </a:p>
          <a:p>
            <a:endParaRPr lang="en-US" dirty="0"/>
          </a:p>
          <a:p>
            <a:endParaRPr lang="en-US" dirty="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31855243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662" y="365125"/>
            <a:ext cx="10662138" cy="1325563"/>
          </a:xfrm>
        </p:spPr>
        <p:txBody>
          <a:bodyPr>
            <a:normAutofit/>
          </a:bodyPr>
          <a:lstStyle/>
          <a:p>
            <a:pPr algn="ctr"/>
            <a:r>
              <a:rPr lang="en-US" sz="5400" b="1" dirty="0"/>
              <a:t>Implications for Law Enforcement</a:t>
            </a:r>
          </a:p>
        </p:txBody>
      </p:sp>
      <p:sp>
        <p:nvSpPr>
          <p:cNvPr id="3" name="Content Placeholder 2"/>
          <p:cNvSpPr>
            <a:spLocks noGrp="1"/>
          </p:cNvSpPr>
          <p:nvPr>
            <p:ph idx="1"/>
          </p:nvPr>
        </p:nvSpPr>
        <p:spPr>
          <a:xfrm>
            <a:off x="838200" y="1690688"/>
            <a:ext cx="10666412" cy="4220534"/>
          </a:xfrm>
        </p:spPr>
        <p:txBody>
          <a:bodyPr>
            <a:normAutofit/>
          </a:bodyPr>
          <a:lstStyle/>
          <a:p>
            <a:r>
              <a:rPr lang="en-US" dirty="0" smtClean="0"/>
              <a:t>Because of strict enforcement of HIPPA policies in the hospital, front line employees will be limited in the medical and personal information they are able to share with Law Enforcement.  </a:t>
            </a:r>
          </a:p>
          <a:p>
            <a:pPr marL="0" indent="0">
              <a:buNone/>
            </a:pPr>
            <a:endParaRPr lang="en-US" dirty="0" smtClean="0"/>
          </a:p>
          <a:p>
            <a:r>
              <a:rPr lang="en-US" dirty="0" smtClean="0"/>
              <a:t>There should always be a Charge Nurse available to discuss questions or concerns regarding information you may need to obtain. </a:t>
            </a:r>
          </a:p>
          <a:p>
            <a:pPr marL="0" indent="0">
              <a:buNone/>
            </a:pPr>
            <a:endParaRPr lang="en-US" dirty="0" smtClean="0"/>
          </a:p>
          <a:p>
            <a:r>
              <a:rPr lang="en-US" dirty="0" smtClean="0"/>
              <a:t>If needed, you can request to speak to the Manager or the Manager on-call or House Supervisor, if after hours.</a:t>
            </a:r>
            <a:endParaRPr lang="en-US" dirty="0"/>
          </a:p>
        </p:txBody>
      </p:sp>
      <p:sp>
        <p:nvSpPr>
          <p:cNvPr id="4" name="Date Placeholder 3"/>
          <p:cNvSpPr>
            <a:spLocks noGrp="1"/>
          </p:cNvSpPr>
          <p:nvPr>
            <p:ph type="dt" sz="half" idx="10"/>
          </p:nvPr>
        </p:nvSpPr>
        <p:spPr/>
        <p:txBody>
          <a:bodyPr/>
          <a:lstStyle/>
          <a:p>
            <a:r>
              <a:rPr lang="en-US" dirty="0"/>
              <a:t>April 2018</a:t>
            </a:r>
          </a:p>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604175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Text Placeholder 2"/>
          <p:cNvSpPr>
            <a:spLocks noGrp="1"/>
          </p:cNvSpPr>
          <p:nvPr>
            <p:ph type="body" idx="1"/>
          </p:nvPr>
        </p:nvSpPr>
        <p:spPr/>
        <p:txBody>
          <a:bodyPr>
            <a:normAutofit/>
          </a:bodyPr>
          <a:lstStyle/>
          <a:p>
            <a:r>
              <a:rPr lang="en-US" sz="3200" b="1" dirty="0"/>
              <a:t>From </a:t>
            </a:r>
            <a:r>
              <a:rPr lang="en-US" sz="3200" b="1" dirty="0" smtClean="0"/>
              <a:t>Law Enforcement’s Perspective</a:t>
            </a:r>
            <a:endParaRPr lang="en-US" sz="32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8406" y="2527055"/>
            <a:ext cx="1310178" cy="1423621"/>
          </a:xfrm>
          <a:prstGeom prst="rect">
            <a:avLst/>
          </a:prstGeom>
        </p:spPr>
      </p:pic>
      <p:sp>
        <p:nvSpPr>
          <p:cNvPr id="5" name="TextBox 4"/>
          <p:cNvSpPr txBox="1"/>
          <p:nvPr/>
        </p:nvSpPr>
        <p:spPr>
          <a:xfrm>
            <a:off x="8018584" y="2168120"/>
            <a:ext cx="3186139" cy="369332"/>
          </a:xfrm>
          <a:prstGeom prst="rect">
            <a:avLst/>
          </a:prstGeom>
          <a:noFill/>
        </p:spPr>
        <p:txBody>
          <a:bodyPr wrap="square" rtlCol="0">
            <a:spAutoFit/>
          </a:bodyPr>
          <a:lstStyle/>
          <a:p>
            <a:r>
              <a:rPr lang="en-US" dirty="0" smtClean="0"/>
              <a:t>What did she just say?</a:t>
            </a:r>
            <a:endParaRPr lang="en-US" dirty="0"/>
          </a:p>
        </p:txBody>
      </p:sp>
      <p:sp>
        <p:nvSpPr>
          <p:cNvPr id="6" name="Date Placeholder 5"/>
          <p:cNvSpPr>
            <a:spLocks noGrp="1"/>
          </p:cNvSpPr>
          <p:nvPr>
            <p:ph type="dt" sz="half" idx="10"/>
          </p:nvPr>
        </p:nvSpPr>
        <p:spPr/>
        <p:txBody>
          <a:bodyPr/>
          <a:lstStyle/>
          <a:p>
            <a:r>
              <a:rPr lang="en-US" dirty="0"/>
              <a:t>April 2018</a:t>
            </a:r>
          </a:p>
          <a:p>
            <a:endParaRPr lang="en-US" dirty="0"/>
          </a:p>
        </p:txBody>
      </p:sp>
      <p:sp>
        <p:nvSpPr>
          <p:cNvPr id="7" name="Slide Number Placeholder 6"/>
          <p:cNvSpPr>
            <a:spLocks noGrp="1"/>
          </p:cNvSpPr>
          <p:nvPr>
            <p:ph type="sldNum" sz="quarter" idx="12"/>
          </p:nvPr>
        </p:nvSpPr>
        <p:spPr>
          <a:xfrm>
            <a:off x="11114727" y="6313280"/>
            <a:ext cx="779767" cy="365125"/>
          </a:xfrm>
        </p:spPr>
        <p:txBody>
          <a:bodyPr/>
          <a:lstStyle/>
          <a:p>
            <a:r>
              <a:rPr lang="en-US" dirty="0" smtClean="0"/>
              <a:t>28</a:t>
            </a:r>
            <a:endParaRPr lang="en-US" dirty="0"/>
          </a:p>
        </p:txBody>
      </p:sp>
    </p:spTree>
    <p:extLst>
      <p:ext uri="{BB962C8B-B14F-4D97-AF65-F5344CB8AC3E}">
        <p14:creationId xmlns:p14="http://schemas.microsoft.com/office/powerpoint/2010/main" val="2820203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endParaRPr lang="en-US" dirty="0"/>
          </a:p>
        </p:txBody>
      </p:sp>
      <p:sp>
        <p:nvSpPr>
          <p:cNvPr id="3" name="Content Placeholder 2"/>
          <p:cNvSpPr>
            <a:spLocks noGrp="1"/>
          </p:cNvSpPr>
          <p:nvPr>
            <p:ph idx="1"/>
          </p:nvPr>
        </p:nvSpPr>
        <p:spPr>
          <a:xfrm>
            <a:off x="838200" y="1847850"/>
            <a:ext cx="10515600" cy="4351338"/>
          </a:xfrm>
        </p:spPr>
        <p:txBody>
          <a:bodyPr>
            <a:normAutofit/>
          </a:bodyPr>
          <a:lstStyle/>
          <a:p>
            <a:r>
              <a:rPr lang="en-US" dirty="0"/>
              <a:t>List phone numbers and persons to contact before arrival at the hospital.</a:t>
            </a:r>
          </a:p>
          <a:p>
            <a:r>
              <a:rPr lang="en-US" dirty="0"/>
              <a:t>Identify where to enter the </a:t>
            </a:r>
            <a:r>
              <a:rPr lang="en-US" dirty="0" smtClean="0"/>
              <a:t>Hospital</a:t>
            </a:r>
          </a:p>
          <a:p>
            <a:r>
              <a:rPr lang="en-US" dirty="0"/>
              <a:t>Identify where to take the individual/patient once inside the Hospital</a:t>
            </a:r>
          </a:p>
          <a:p>
            <a:r>
              <a:rPr lang="en-US" dirty="0"/>
              <a:t>Verbalize understanding of the hospital’s </a:t>
            </a:r>
            <a:r>
              <a:rPr lang="en-US" dirty="0" smtClean="0"/>
              <a:t>requirements, r</a:t>
            </a:r>
            <a:r>
              <a:rPr lang="en-US" sz="2800" dirty="0" smtClean="0"/>
              <a:t>ules and regulations:</a:t>
            </a:r>
          </a:p>
          <a:p>
            <a:pPr marL="0" indent="0">
              <a:buNone/>
            </a:pPr>
            <a:r>
              <a:rPr lang="en-US" dirty="0"/>
              <a:t>	</a:t>
            </a:r>
            <a:r>
              <a:rPr lang="en-US" sz="2800" dirty="0" smtClean="0"/>
              <a:t>EMTALA</a:t>
            </a:r>
            <a:r>
              <a:rPr lang="en-US" sz="2800" dirty="0"/>
              <a:t>, </a:t>
            </a:r>
            <a:r>
              <a:rPr lang="en-US" sz="2800" dirty="0" smtClean="0"/>
              <a:t>HIPPA, Paperwork (specifically- Affidavits)</a:t>
            </a:r>
          </a:p>
          <a:p>
            <a:r>
              <a:rPr lang="en-US" dirty="0"/>
              <a:t>Describe what information the hospital is authorized to release to the law enforcement.</a:t>
            </a:r>
          </a:p>
          <a:p>
            <a:endParaRPr lang="en-US" sz="3600" dirty="0"/>
          </a:p>
          <a:p>
            <a:endParaRPr lang="en-US" dirty="0"/>
          </a:p>
          <a:p>
            <a:endParaRPr lang="en-US" dirty="0"/>
          </a:p>
        </p:txBody>
      </p:sp>
      <p:sp>
        <p:nvSpPr>
          <p:cNvPr id="4" name="Date Placeholder 3"/>
          <p:cNvSpPr>
            <a:spLocks noGrp="1"/>
          </p:cNvSpPr>
          <p:nvPr>
            <p:ph type="dt" sz="half" idx="10"/>
          </p:nvPr>
        </p:nvSpPr>
        <p:spPr/>
        <p:txBody>
          <a:bodyPr/>
          <a:lstStyle/>
          <a:p>
            <a:r>
              <a:rPr lang="en-US" dirty="0" smtClean="0"/>
              <a:t>April 2018</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46918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Contact with ED</a:t>
            </a:r>
            <a:endParaRPr lang="en-US" dirty="0"/>
          </a:p>
        </p:txBody>
      </p:sp>
      <p:sp>
        <p:nvSpPr>
          <p:cNvPr id="3" name="Content Placeholder 2"/>
          <p:cNvSpPr>
            <a:spLocks noGrp="1"/>
          </p:cNvSpPr>
          <p:nvPr>
            <p:ph sz="half" idx="1"/>
          </p:nvPr>
        </p:nvSpPr>
        <p:spPr>
          <a:xfrm>
            <a:off x="838200" y="1468191"/>
            <a:ext cx="5181600" cy="4708772"/>
          </a:xfrm>
        </p:spPr>
        <p:txBody>
          <a:bodyPr>
            <a:normAutofit lnSpcReduction="10000"/>
          </a:bodyPr>
          <a:lstStyle/>
          <a:p>
            <a:r>
              <a:rPr lang="en-US" dirty="0"/>
              <a:t>List phone numbers and persons to contact before arrival at the </a:t>
            </a:r>
            <a:r>
              <a:rPr lang="en-US" dirty="0" smtClean="0"/>
              <a:t>Cape hospital(s).</a:t>
            </a:r>
          </a:p>
          <a:p>
            <a:pPr lvl="1"/>
            <a:r>
              <a:rPr lang="en-US" dirty="0" smtClean="0"/>
              <a:t>Southeast Emergency Department</a:t>
            </a:r>
          </a:p>
          <a:p>
            <a:pPr lvl="2"/>
            <a:r>
              <a:rPr lang="en-US" dirty="0" smtClean="0"/>
              <a:t>573-651-5555</a:t>
            </a:r>
            <a:r>
              <a:rPr lang="en-US" dirty="0"/>
              <a:t>. </a:t>
            </a:r>
            <a:endParaRPr lang="en-US" dirty="0" smtClean="0"/>
          </a:p>
          <a:p>
            <a:pPr lvl="1"/>
            <a:r>
              <a:rPr lang="en-US" dirty="0" smtClean="0"/>
              <a:t>Saint Francis Emergency Department</a:t>
            </a:r>
          </a:p>
          <a:p>
            <a:pPr lvl="2"/>
            <a:r>
              <a:rPr lang="en-US" dirty="0" smtClean="0"/>
              <a:t>573-331-3000</a:t>
            </a:r>
          </a:p>
          <a:p>
            <a:pPr lvl="2"/>
            <a:endParaRPr lang="en-US" dirty="0"/>
          </a:p>
          <a:p>
            <a:pPr lvl="1"/>
            <a:r>
              <a:rPr lang="en-US" dirty="0"/>
              <a:t>Identify Self/Department/Service and ask for the Charge Nurse</a:t>
            </a:r>
            <a:r>
              <a:rPr lang="en-US" dirty="0" smtClean="0"/>
              <a:t>.</a:t>
            </a:r>
          </a:p>
          <a:p>
            <a:pPr marL="457200" lvl="1" indent="0">
              <a:buNone/>
            </a:pPr>
            <a:endParaRPr lang="en-US" dirty="0"/>
          </a:p>
          <a:p>
            <a:pPr lvl="1"/>
            <a:r>
              <a:rPr lang="en-US" dirty="0"/>
              <a:t>“Charge Nurse” -  coverage 24/7</a:t>
            </a:r>
          </a:p>
          <a:p>
            <a:pPr marL="0" indent="0">
              <a:buNone/>
            </a:pPr>
            <a:endParaRPr lang="en-US" dirty="0"/>
          </a:p>
          <a:p>
            <a:endParaRPr lang="en-US" dirty="0"/>
          </a:p>
        </p:txBody>
      </p:sp>
      <p:sp>
        <p:nvSpPr>
          <p:cNvPr id="4" name="Content Placeholder 3"/>
          <p:cNvSpPr>
            <a:spLocks noGrp="1"/>
          </p:cNvSpPr>
          <p:nvPr>
            <p:ph sz="half" idx="2"/>
          </p:nvPr>
        </p:nvSpPr>
        <p:spPr/>
        <p:txBody>
          <a:bodyPr>
            <a:normAutofit lnSpcReduction="10000"/>
          </a:bodyPr>
          <a:lstStyle/>
          <a:p>
            <a:pPr marL="0" indent="0">
              <a:buNone/>
            </a:pPr>
            <a:endParaRPr lang="en-US" dirty="0" smtClean="0"/>
          </a:p>
          <a:p>
            <a:endParaRPr lang="en-US" dirty="0"/>
          </a:p>
          <a:p>
            <a:endParaRPr lang="en-US" dirty="0"/>
          </a:p>
        </p:txBody>
      </p:sp>
      <p:sp>
        <p:nvSpPr>
          <p:cNvPr id="5" name="Date Placeholder 4"/>
          <p:cNvSpPr>
            <a:spLocks noGrp="1"/>
          </p:cNvSpPr>
          <p:nvPr>
            <p:ph type="dt" sz="half" idx="10"/>
          </p:nvPr>
        </p:nvSpPr>
        <p:spPr/>
        <p:txBody>
          <a:bodyPr/>
          <a:lstStyle/>
          <a:p>
            <a:r>
              <a:rPr lang="en-US" dirty="0" smtClean="0"/>
              <a:t>April 2018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7" name="Picture 6"/>
          <p:cNvPicPr>
            <a:picLocks noChangeAspect="1"/>
          </p:cNvPicPr>
          <p:nvPr/>
        </p:nvPicPr>
        <p:blipFill>
          <a:blip r:embed="rId3"/>
          <a:stretch>
            <a:fillRect/>
          </a:stretch>
        </p:blipFill>
        <p:spPr>
          <a:xfrm>
            <a:off x="6565013" y="1468191"/>
            <a:ext cx="4600970" cy="4507605"/>
          </a:xfrm>
          <a:prstGeom prst="rect">
            <a:avLst/>
          </a:prstGeom>
        </p:spPr>
      </p:pic>
    </p:spTree>
    <p:extLst>
      <p:ext uri="{BB962C8B-B14F-4D97-AF65-F5344CB8AC3E}">
        <p14:creationId xmlns:p14="http://schemas.microsoft.com/office/powerpoint/2010/main" val="1472850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dirty="0"/>
              <a:t>Identify where to take the individual/patient once inside the Hospital</a:t>
            </a:r>
            <a:br>
              <a:rPr lang="en-US" dirty="0"/>
            </a:br>
            <a:endParaRPr lang="en-US" dirty="0"/>
          </a:p>
        </p:txBody>
      </p:sp>
      <p:pic>
        <p:nvPicPr>
          <p:cNvPr id="7" name="Content Placeholder 6"/>
          <p:cNvPicPr>
            <a:picLocks noGrp="1" noChangeAspect="1"/>
          </p:cNvPicPr>
          <p:nvPr>
            <p:ph sz="half" idx="1"/>
          </p:nvPr>
        </p:nvPicPr>
        <p:blipFill>
          <a:blip r:embed="rId3"/>
          <a:stretch>
            <a:fillRect/>
          </a:stretch>
        </p:blipFill>
        <p:spPr>
          <a:xfrm>
            <a:off x="4958366" y="1987025"/>
            <a:ext cx="2737620" cy="3705437"/>
          </a:xfrm>
          <a:prstGeom prst="rect">
            <a:avLst/>
          </a:prstGeom>
        </p:spPr>
      </p:pic>
      <p:pic>
        <p:nvPicPr>
          <p:cNvPr id="8" name="Content Placeholder 7"/>
          <p:cNvPicPr>
            <a:picLocks noGrp="1" noChangeAspect="1"/>
          </p:cNvPicPr>
          <p:nvPr>
            <p:ph sz="half" idx="2"/>
          </p:nvPr>
        </p:nvPicPr>
        <p:blipFill>
          <a:blip r:embed="rId4"/>
          <a:stretch>
            <a:fillRect/>
          </a:stretch>
        </p:blipFill>
        <p:spPr>
          <a:xfrm>
            <a:off x="347730" y="1987024"/>
            <a:ext cx="4340180" cy="3705437"/>
          </a:xfrm>
          <a:prstGeom prst="rect">
            <a:avLst/>
          </a:prstGeom>
        </p:spPr>
      </p:pic>
      <p:sp>
        <p:nvSpPr>
          <p:cNvPr id="5" name="Date Placeholder 4"/>
          <p:cNvSpPr>
            <a:spLocks noGrp="1"/>
          </p:cNvSpPr>
          <p:nvPr>
            <p:ph type="dt" sz="half" idx="10"/>
          </p:nvPr>
        </p:nvSpPr>
        <p:spPr/>
        <p:txBody>
          <a:bodyPr/>
          <a:lstStyle/>
          <a:p>
            <a:r>
              <a:rPr lang="en-US" dirty="0" smtClean="0"/>
              <a:t>April 2018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12" name="Picture 11"/>
          <p:cNvPicPr>
            <a:picLocks noChangeAspect="1"/>
          </p:cNvPicPr>
          <p:nvPr/>
        </p:nvPicPr>
        <p:blipFill>
          <a:blip r:embed="rId5"/>
          <a:stretch>
            <a:fillRect/>
          </a:stretch>
        </p:blipFill>
        <p:spPr>
          <a:xfrm>
            <a:off x="7966442" y="1562208"/>
            <a:ext cx="4225558" cy="3782524"/>
          </a:xfrm>
          <a:prstGeom prst="rect">
            <a:avLst/>
          </a:prstGeom>
        </p:spPr>
      </p:pic>
    </p:spTree>
    <p:extLst>
      <p:ext uri="{BB962C8B-B14F-4D97-AF65-F5344CB8AC3E}">
        <p14:creationId xmlns:p14="http://schemas.microsoft.com/office/powerpoint/2010/main" val="317888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Behavioral Health Arrival Times </a:t>
            </a:r>
            <a:r>
              <a:rPr lang="en-US" dirty="0" smtClean="0"/>
              <a:t>2017</a:t>
            </a:r>
            <a:endParaRPr lang="en-US" dirty="0"/>
          </a:p>
        </p:txBody>
      </p:sp>
      <p:pic>
        <p:nvPicPr>
          <p:cNvPr id="6" name="Content Placeholder 5"/>
          <p:cNvPicPr>
            <a:picLocks noGrp="1" noChangeAspect="1"/>
          </p:cNvPicPr>
          <p:nvPr>
            <p:ph idx="1"/>
          </p:nvPr>
        </p:nvPicPr>
        <p:blipFill>
          <a:blip r:embed="rId2"/>
          <a:stretch>
            <a:fillRect/>
          </a:stretch>
        </p:blipFill>
        <p:spPr>
          <a:xfrm>
            <a:off x="2103121" y="1825624"/>
            <a:ext cx="7099068" cy="4530725"/>
          </a:xfrm>
          <a:prstGeom prst="rect">
            <a:avLst/>
          </a:prstGeom>
        </p:spPr>
      </p:pic>
      <p:sp>
        <p:nvSpPr>
          <p:cNvPr id="4" name="Date Placeholder 3"/>
          <p:cNvSpPr>
            <a:spLocks noGrp="1"/>
          </p:cNvSpPr>
          <p:nvPr>
            <p:ph type="dt" sz="half" idx="10"/>
          </p:nvPr>
        </p:nvSpPr>
        <p:spPr/>
        <p:txBody>
          <a:bodyPr/>
          <a:lstStyle/>
          <a:p>
            <a:r>
              <a:rPr lang="en-US" dirty="0" smtClean="0"/>
              <a:t>April 2018</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352480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The Medical Profession’s Duty to Provide “Charity Care”</a:t>
            </a:r>
            <a:endParaRPr lang="en-US"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a:bodyPr>
          <a:lstStyle/>
          <a:p>
            <a:r>
              <a:rPr lang="en-US" dirty="0" smtClean="0"/>
              <a:t>Physicians have a professional duty to treat the sick, regardless of their ability to pay.</a:t>
            </a:r>
          </a:p>
          <a:p>
            <a:pPr marL="0" indent="0">
              <a:buNone/>
            </a:pPr>
            <a:endParaRPr lang="en-US" dirty="0" smtClean="0"/>
          </a:p>
          <a:p>
            <a:r>
              <a:rPr lang="en-US" dirty="0"/>
              <a:t>Government stepped in:  Hospitals built </a:t>
            </a:r>
            <a:r>
              <a:rPr lang="en-US" u="sng" dirty="0"/>
              <a:t>under the Hill-Burton Act (1946)</a:t>
            </a:r>
            <a:r>
              <a:rPr lang="en-US" dirty="0"/>
              <a:t> where obliged to offer emergency treatment to those unable to pay.  Cost was offset by federal (tax) dollars.</a:t>
            </a:r>
          </a:p>
          <a:p>
            <a:endParaRPr lang="en-US" dirty="0" smtClean="0"/>
          </a:p>
        </p:txBody>
      </p:sp>
      <p:sp>
        <p:nvSpPr>
          <p:cNvPr id="4" name="Content Placeholder 3"/>
          <p:cNvSpPr>
            <a:spLocks noGrp="1"/>
          </p:cNvSpPr>
          <p:nvPr>
            <p:ph sz="half" idx="2"/>
          </p:nvPr>
        </p:nvSpPr>
        <p:spPr/>
        <p:style>
          <a:lnRef idx="2">
            <a:schemeClr val="dk1"/>
          </a:lnRef>
          <a:fillRef idx="1">
            <a:schemeClr val="lt1"/>
          </a:fillRef>
          <a:effectRef idx="0">
            <a:schemeClr val="dk1"/>
          </a:effectRef>
          <a:fontRef idx="minor">
            <a:schemeClr val="dk1"/>
          </a:fontRef>
        </p:style>
        <p:txBody>
          <a:bodyPr>
            <a:normAutofit/>
          </a:bodyPr>
          <a:lstStyle/>
          <a:p>
            <a:r>
              <a:rPr lang="en-US" dirty="0" smtClean="0"/>
              <a:t>EMTALA, enacted in 1986, extended that obligation to all hospitals that </a:t>
            </a:r>
            <a:r>
              <a:rPr lang="en-US" u="sng" dirty="0" smtClean="0"/>
              <a:t>participate in Medicare Programs.</a:t>
            </a:r>
          </a:p>
          <a:p>
            <a:pPr marL="0" indent="0">
              <a:buNone/>
            </a:pPr>
            <a:endParaRPr lang="en-US" u="sng" dirty="0" smtClean="0"/>
          </a:p>
          <a:p>
            <a:r>
              <a:rPr lang="en-US" dirty="0" smtClean="0"/>
              <a:t>Purpose: to provide an “adequate first response to a medical </a:t>
            </a:r>
            <a:r>
              <a:rPr lang="en-US" dirty="0"/>
              <a:t>c</a:t>
            </a:r>
            <a:r>
              <a:rPr lang="en-US" dirty="0" smtClean="0"/>
              <a:t>risis for all patients.”</a:t>
            </a:r>
            <a:endParaRPr lang="en-US" dirty="0"/>
          </a:p>
        </p:txBody>
      </p:sp>
      <p:sp>
        <p:nvSpPr>
          <p:cNvPr id="5" name="Date Placeholder 4"/>
          <p:cNvSpPr>
            <a:spLocks noGrp="1"/>
          </p:cNvSpPr>
          <p:nvPr>
            <p:ph type="dt" sz="half" idx="10"/>
          </p:nvPr>
        </p:nvSpPr>
        <p:spPr/>
        <p:txBody>
          <a:bodyPr/>
          <a:lstStyle/>
          <a:p>
            <a:r>
              <a:rPr lang="en-US" dirty="0"/>
              <a:t>April 2018</a:t>
            </a:r>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193724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09463" y="725189"/>
            <a:ext cx="7773074" cy="5407621"/>
          </a:xfrm>
          <a:prstGeom prst="rect">
            <a:avLst/>
          </a:prstGeom>
        </p:spPr>
      </p:pic>
      <p:sp>
        <p:nvSpPr>
          <p:cNvPr id="3" name="Date Placeholder 2"/>
          <p:cNvSpPr>
            <a:spLocks noGrp="1"/>
          </p:cNvSpPr>
          <p:nvPr>
            <p:ph type="dt" sz="half" idx="10"/>
          </p:nvPr>
        </p:nvSpPr>
        <p:spPr/>
        <p:txBody>
          <a:bodyPr/>
          <a:lstStyle/>
          <a:p>
            <a:r>
              <a:rPr lang="en-US" dirty="0"/>
              <a:t>April 2018</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021946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EMTALA </a:t>
            </a:r>
            <a:r>
              <a:rPr lang="en-US" dirty="0" smtClean="0"/>
              <a:t>!</a:t>
            </a:r>
            <a:r>
              <a:rPr lang="en-US" dirty="0"/>
              <a:t> </a:t>
            </a:r>
            <a:r>
              <a:rPr lang="en-US" dirty="0" smtClean="0"/>
              <a:t>Emergency </a:t>
            </a:r>
            <a:r>
              <a:rPr lang="en-US" dirty="0"/>
              <a:t>Medical Treatment and Active Labor </a:t>
            </a:r>
            <a:r>
              <a:rPr lang="en-US" dirty="0" smtClean="0"/>
              <a:t>Act </a:t>
            </a:r>
            <a:r>
              <a:rPr lang="en-US" dirty="0"/>
              <a:t/>
            </a:r>
            <a:br>
              <a:rPr lang="en-US" dirty="0"/>
            </a:br>
            <a:endParaRPr lang="en-US" dirty="0"/>
          </a:p>
        </p:txBody>
      </p:sp>
      <p:sp>
        <p:nvSpPr>
          <p:cNvPr id="6" name="Content Placeholder 5"/>
          <p:cNvSpPr>
            <a:spLocks noGrp="1"/>
          </p:cNvSpPr>
          <p:nvPr>
            <p:ph idx="1"/>
          </p:nvPr>
        </p:nvSpPr>
        <p:spPr/>
        <p:txBody>
          <a:bodyPr>
            <a:normAutofit fontScale="92500"/>
          </a:bodyPr>
          <a:lstStyle/>
          <a:p>
            <a:r>
              <a:rPr lang="en-US" dirty="0"/>
              <a:t>A federal law enacted by congress in </a:t>
            </a:r>
            <a:r>
              <a:rPr lang="en-US" dirty="0" smtClean="0"/>
              <a:t>1986</a:t>
            </a:r>
          </a:p>
          <a:p>
            <a:r>
              <a:rPr lang="en-US" dirty="0" smtClean="0"/>
              <a:t>AKA the Anti-Dumping Law </a:t>
            </a:r>
            <a:r>
              <a:rPr lang="en-US" dirty="0"/>
              <a:t>or </a:t>
            </a:r>
            <a:r>
              <a:rPr lang="en-US" dirty="0" smtClean="0"/>
              <a:t>Statute</a:t>
            </a:r>
            <a:r>
              <a:rPr lang="en-US" dirty="0"/>
              <a:t>, and COBRA </a:t>
            </a:r>
            <a:r>
              <a:rPr lang="en-US" dirty="0" smtClean="0"/>
              <a:t>(the Consolidated Omnibus </a:t>
            </a:r>
            <a:r>
              <a:rPr lang="en-US" dirty="0"/>
              <a:t>Budget and  Reconciliation </a:t>
            </a:r>
            <a:r>
              <a:rPr lang="en-US" dirty="0" smtClean="0"/>
              <a:t>act</a:t>
            </a:r>
          </a:p>
          <a:p>
            <a:r>
              <a:rPr lang="en-US" dirty="0"/>
              <a:t>Assures that any person that comes to the hospital for treatment of an emergency medical condition is provided a Medical Screening </a:t>
            </a:r>
            <a:r>
              <a:rPr lang="en-US" dirty="0" smtClean="0"/>
              <a:t>Examination</a:t>
            </a:r>
          </a:p>
          <a:p>
            <a:r>
              <a:rPr lang="en-US" dirty="0" smtClean="0"/>
              <a:t>Stabilization Treatment (if </a:t>
            </a:r>
            <a:r>
              <a:rPr lang="en-US" dirty="0"/>
              <a:t>an emergency medical condition </a:t>
            </a:r>
            <a:r>
              <a:rPr lang="en-US" dirty="0" smtClean="0"/>
              <a:t>exists) </a:t>
            </a:r>
            <a:r>
              <a:rPr lang="en-US" dirty="0"/>
              <a:t>and/or appropriate transfer if the hospital does not have the capability or capacity </a:t>
            </a:r>
            <a:endParaRPr lang="en-US" dirty="0" smtClean="0"/>
          </a:p>
          <a:p>
            <a:r>
              <a:rPr lang="en-US" dirty="0" smtClean="0"/>
              <a:t>No </a:t>
            </a:r>
            <a:r>
              <a:rPr lang="en-US" dirty="0"/>
              <a:t>person may be denied care or transferred to another facility based on their ability to </a:t>
            </a:r>
            <a:r>
              <a:rPr lang="en-US" dirty="0" smtClean="0"/>
              <a:t>pay</a:t>
            </a:r>
          </a:p>
          <a:p>
            <a:r>
              <a:rPr lang="en-US" dirty="0" smtClean="0"/>
              <a:t>“Emergency </a:t>
            </a:r>
            <a:r>
              <a:rPr lang="en-US" dirty="0"/>
              <a:t>Medical </a:t>
            </a:r>
            <a:r>
              <a:rPr lang="en-US" dirty="0" smtClean="0"/>
              <a:t>Condition”</a:t>
            </a:r>
          </a:p>
          <a:p>
            <a:endParaRPr lang="en-US" dirty="0"/>
          </a:p>
        </p:txBody>
      </p:sp>
      <p:sp>
        <p:nvSpPr>
          <p:cNvPr id="2" name="Date Placeholder 1"/>
          <p:cNvSpPr>
            <a:spLocks noGrp="1"/>
          </p:cNvSpPr>
          <p:nvPr>
            <p:ph type="dt" sz="half" idx="10"/>
          </p:nvPr>
        </p:nvSpPr>
        <p:spPr/>
        <p:txBody>
          <a:bodyPr/>
          <a:lstStyle/>
          <a:p>
            <a:r>
              <a:rPr lang="en-US" dirty="0"/>
              <a:t>April 2018</a:t>
            </a:r>
          </a:p>
          <a:p>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766501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2256</TotalTime>
  <Words>3451</Words>
  <Application>Microsoft Office PowerPoint</Application>
  <PresentationFormat>Widescreen</PresentationFormat>
  <Paragraphs>275</Paragraphs>
  <Slides>25</Slides>
  <Notes>23</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Emergency Departments AND Crisis Intervention</vt:lpstr>
      <vt:lpstr>“From the Hospital Perspective”</vt:lpstr>
      <vt:lpstr>Objectives:</vt:lpstr>
      <vt:lpstr>First Contact with ED</vt:lpstr>
      <vt:lpstr> Identify where to take the individual/patient once inside the Hospital </vt:lpstr>
      <vt:lpstr>Behavioral Health Arrival Times 2017</vt:lpstr>
      <vt:lpstr>Background: The Medical Profession’s Duty to Provide “Charity Care”</vt:lpstr>
      <vt:lpstr>PowerPoint Presentation</vt:lpstr>
      <vt:lpstr>EMTALA ! Emergency Medical Treatment and Active Labor Act  </vt:lpstr>
      <vt:lpstr>EMTALA (Emergency Medical Treatment and Active Labor Act)</vt:lpstr>
      <vt:lpstr>Emergency Medical Condition:</vt:lpstr>
      <vt:lpstr>What does the Emergency Department do to determine if an “Emergency Medical Condition” Exists?</vt:lpstr>
      <vt:lpstr>PowerPoint Presentation</vt:lpstr>
      <vt:lpstr>PowerPoint Presentation</vt:lpstr>
      <vt:lpstr>PowerPoint Presentation</vt:lpstr>
      <vt:lpstr>PowerPoint Presentation</vt:lpstr>
      <vt:lpstr>PowerPoint Presentation</vt:lpstr>
      <vt:lpstr>      DMH 142 (Affidavit in Support of Application for Detention, Evaluation and Treatment-Admission for 96 Hours)  </vt:lpstr>
      <vt:lpstr> 632.305, RSMO  (Order for 96 Hour Detention, Evaluation and Treatment and warrant)   </vt:lpstr>
      <vt:lpstr>Implications for Law Enforcement</vt:lpstr>
      <vt:lpstr>Restraints?</vt:lpstr>
      <vt:lpstr>Health Insurance Portability and Accountability Act of 1996 (HIPAA)</vt:lpstr>
      <vt:lpstr>Who Must Follow the HIPPA Regulations?</vt:lpstr>
      <vt:lpstr>Implications for Law Enforcement</vt:lpstr>
      <vt:lpstr>Questions?  </vt:lpstr>
    </vt:vector>
  </TitlesOfParts>
  <Company>Southeast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the Hospital Perspective</dc:title>
  <dc:creator>Linda Brown</dc:creator>
  <cp:lastModifiedBy>Bollinger, Bobby J</cp:lastModifiedBy>
  <cp:revision>69</cp:revision>
  <cp:lastPrinted>2016-05-03T23:47:24Z</cp:lastPrinted>
  <dcterms:created xsi:type="dcterms:W3CDTF">2016-04-29T22:00:25Z</dcterms:created>
  <dcterms:modified xsi:type="dcterms:W3CDTF">2018-04-03T19:35:10Z</dcterms:modified>
</cp:coreProperties>
</file>